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58" r:id="rId4"/>
    <p:sldId id="267" r:id="rId5"/>
    <p:sldId id="259" r:id="rId6"/>
    <p:sldId id="260" r:id="rId7"/>
    <p:sldId id="261" r:id="rId8"/>
    <p:sldId id="263" r:id="rId9"/>
    <p:sldId id="262" r:id="rId10"/>
    <p:sldId id="264" r:id="rId11"/>
    <p:sldId id="266" r:id="rId12"/>
    <p:sldId id="265" r:id="rId13"/>
    <p:sldId id="268" r:id="rId14"/>
    <p:sldId id="270"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F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FD43B-B54B-B784-5552-83FAECD0C443}" v="1" dt="2020-09-28T11:47:16.492"/>
    <p1510:client id="{099FB35C-FBE0-B106-6603-6B7F698337FC}" v="253" dt="2020-09-28T17:51:10.165"/>
    <p1510:client id="{0CE1513A-B135-2948-E04C-F2D3F5B654C8}" v="557" dt="2020-09-24T16:39:56.179"/>
    <p1510:client id="{0CF2C6FF-3FB4-9E71-A608-260A914818CD}" v="1024" dt="2020-09-24T13:42:11.429"/>
    <p1510:client id="{1532F4B5-6E21-6B55-2BFA-E0D966C5B8AE}" v="40" dt="2020-09-18T17:32:25.511"/>
    <p1510:client id="{1950A8B9-91BF-8FA0-C09A-57B68E382C21}" v="1" dt="2020-09-24T17:11:36.871"/>
    <p1510:client id="{198EF78A-7F88-FC14-AAC3-9F40906173A8}" v="1" dt="2020-09-28T18:11:59.436"/>
    <p1510:client id="{2A8A7D3B-1BE5-3769-99DD-F04FAF13D591}" v="379" dt="2020-09-28T12:32:42.438"/>
    <p1510:client id="{38D2A614-38AC-41D4-8996-199843C8CCC3}" v="165" dt="2020-09-28T11:40:25.230"/>
    <p1510:client id="{424F623D-09F3-3407-D198-532357AE325D}" v="19" dt="2020-09-16T15:08:50.422"/>
    <p1510:client id="{52880B06-155A-B1A5-8A41-72B11DC1DCCB}" v="76" dt="2020-09-24T12:41:11.193"/>
    <p1510:client id="{6FD09FD0-52AF-2D94-B11B-5D3974C80413}" v="236" dt="2020-09-21T16:31:25.749"/>
    <p1510:client id="{84BBA500-D425-6F79-7D89-D0717CD40928}" v="207" dt="2020-09-16T12:17:06.456"/>
    <p1510:client id="{90601130-1DB2-D980-E994-691F50E6C364}" v="593" dt="2020-09-16T14:24:52.707"/>
    <p1510:client id="{9678A3A8-3D73-7922-ADEA-AFD4870B99AE}" v="27" dt="2020-09-28T17:59:36.154"/>
    <p1510:client id="{A866EC59-582E-54BB-F0AF-6161982BBAEB}" v="1" dt="2020-09-17T12:55:02.093"/>
    <p1510:client id="{AF1B528F-62D3-64D4-CA90-CCC7F43B0B52}" v="564" dt="2020-09-23T14:32:30.993"/>
    <p1510:client id="{B094E8C6-C72F-F581-886B-73FDF60E1587}" v="79" dt="2020-09-28T18:08:56.473"/>
    <p1510:client id="{B4095F79-A11B-63A7-D2FB-0D7F5A71A0C5}" v="468" dt="2020-09-16T22:56:48.271"/>
    <p1510:client id="{BEDE644B-3C2F-0BCE-253E-418ADA1AE318}" v="46" dt="2020-09-21T16:22:40.344"/>
    <p1510:client id="{C130BD63-DCE6-9BEE-4FF9-DF13C38B07B6}" v="59" dt="2020-09-24T12:41:02.487"/>
    <p1510:client id="{C4D8D3BB-F044-BF2D-7E2B-8D19A138F638}" v="214" dt="2020-09-28T18:21:03.567"/>
    <p1510:client id="{CCB2464A-0379-683B-B4AC-AE95820E4AD3}" v="71" dt="2020-09-24T13:15:49.978"/>
    <p1510:client id="{CFF13A1C-FB20-3A6C-4669-2CC73CFA6067}" v="146" dt="2020-09-28T17:56:47.599"/>
    <p1510:client id="{D020B832-06D4-507A-4366-BAA607B2DF46}" v="407" dt="2020-09-16T12:24:19.863"/>
    <p1510:client id="{D29C72E4-EAFC-0B8A-8C38-4A58A6CBC0B2}" v="875" dt="2020-09-18T19:53:36.564"/>
    <p1510:client id="{D472A9A1-E0F3-86A5-D09F-952B440FFB0F}" v="304" dt="2020-09-16T11:55:19.605"/>
    <p1510:client id="{DB6F5DC3-87AB-E35A-B4D3-F3C135B44091}" v="621" dt="2020-09-16T12:09:35.719"/>
    <p1510:client id="{E06DD539-7D11-9FB0-2FC9-5C4FBC701045}" v="3" dt="2020-09-28T12:22:42.967"/>
    <p1510:client id="{E575EFC7-6749-3989-505C-40681B0BD996}" v="1149" dt="2020-09-27T19:04:38.112"/>
    <p1510:client id="{F5F5EB34-309E-097A-B502-12463CFB674D}" v="15" dt="2020-09-28T11:36:08.1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9/28/2020</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9/28/2020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9/28/2020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9/28/2020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9/28/2020</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hilonas.com/2015/04/30/httpwp-mep1op6y-28o/"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fcclainc.org/engage/career-pathways/hospitality-and-tourism"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osceolaschools.net/domain/100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saweb.org/resources/information/cte-and-ctsos" TargetMode="External"/><Relationship Id="rId2" Type="http://schemas.openxmlformats.org/officeDocument/2006/relationships/hyperlink" Target="https://tsaweb.org/tsa"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mailto:James.thompson@osceolaschools.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osceolaschools.net/domain/1007"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eftours.com/2309874wb"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8" descr="A picture containing text, map, covered&#10;&#10;Description automatically generated">
            <a:extLst>
              <a:ext uri="{FF2B5EF4-FFF2-40B4-BE49-F238E27FC236}">
                <a16:creationId xmlns:a16="http://schemas.microsoft.com/office/drawing/2014/main" id="{E7019552-546A-4F93-9290-225AAA390A35}"/>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4805" r="-1" b="4466"/>
          <a:stretch/>
        </p:blipFill>
        <p:spPr>
          <a:xfrm>
            <a:off x="42829" y="10"/>
            <a:ext cx="12191675" cy="6857990"/>
          </a:xfrm>
          <a:prstGeom prst="rect">
            <a:avLst/>
          </a:prstGeom>
        </p:spPr>
      </p:pic>
      <p:sp>
        <p:nvSpPr>
          <p:cNvPr id="2" name="Title 1">
            <a:extLst>
              <a:ext uri="{FF2B5EF4-FFF2-40B4-BE49-F238E27FC236}">
                <a16:creationId xmlns:a16="http://schemas.microsoft.com/office/drawing/2014/main" id="{D4582C1A-420F-44A0-A30B-4E5F47172522}"/>
              </a:ext>
            </a:extLst>
          </p:cNvPr>
          <p:cNvSpPr>
            <a:spLocks noGrp="1"/>
          </p:cNvSpPr>
          <p:nvPr>
            <p:ph type="ctrTitle"/>
          </p:nvPr>
        </p:nvSpPr>
        <p:spPr>
          <a:xfrm>
            <a:off x="5091458" y="2505782"/>
            <a:ext cx="6247308" cy="1376709"/>
          </a:xfrm>
        </p:spPr>
        <p:txBody>
          <a:bodyPr anchor="ctr">
            <a:normAutofit/>
          </a:bodyPr>
          <a:lstStyle/>
          <a:p>
            <a:r>
              <a:rPr lang="en-US" sz="6000"/>
              <a:t>"</a:t>
            </a:r>
            <a:r>
              <a:rPr lang="en-US" sz="6000" err="1">
                <a:latin typeface="Gill Sans MT"/>
              </a:rPr>
              <a:t>Ru</a:t>
            </a:r>
            <a:r>
              <a:rPr lang="en-US" sz="6000" err="1">
                <a:latin typeface="Symbol"/>
                <a:sym typeface="Symbol"/>
              </a:rPr>
              <a:t>S</a:t>
            </a:r>
            <a:r>
              <a:rPr lang="en-US" sz="6000" err="1">
                <a:latin typeface="Gill Sans MT"/>
              </a:rPr>
              <a:t>H</a:t>
            </a:r>
            <a:r>
              <a:rPr lang="en-US" sz="6000">
                <a:latin typeface="Symbol"/>
                <a:sym typeface="Symbol"/>
              </a:rPr>
              <a:t> </a:t>
            </a:r>
            <a:r>
              <a:rPr lang="en-US" sz="6000"/>
              <a:t>PHS 2020"</a:t>
            </a:r>
          </a:p>
        </p:txBody>
      </p:sp>
      <p:sp>
        <p:nvSpPr>
          <p:cNvPr id="3" name="Subtitle 2">
            <a:extLst>
              <a:ext uri="{FF2B5EF4-FFF2-40B4-BE49-F238E27FC236}">
                <a16:creationId xmlns:a16="http://schemas.microsoft.com/office/drawing/2014/main" id="{33F0AEC2-08A6-44E1-B0A1-A611E9284A53}"/>
              </a:ext>
            </a:extLst>
          </p:cNvPr>
          <p:cNvSpPr>
            <a:spLocks noGrp="1"/>
          </p:cNvSpPr>
          <p:nvPr>
            <p:ph type="subTitle" idx="1"/>
          </p:nvPr>
        </p:nvSpPr>
        <p:spPr>
          <a:xfrm>
            <a:off x="968056" y="996610"/>
            <a:ext cx="3363901" cy="4864780"/>
          </a:xfrm>
        </p:spPr>
        <p:txBody>
          <a:bodyPr vert="horz" lIns="91440" tIns="91440" rIns="91440" bIns="91440" rtlCol="0" anchor="ctr">
            <a:normAutofit/>
          </a:bodyPr>
          <a:lstStyle/>
          <a:p>
            <a:pPr algn="r"/>
            <a:r>
              <a:rPr lang="en-US" sz="3200"/>
              <a:t>SUMMIT: SEPTEMBER 29TH</a:t>
            </a:r>
          </a:p>
          <a:p>
            <a:pPr algn="r"/>
            <a:endParaRPr lang="en-US" sz="3200"/>
          </a:p>
          <a:p>
            <a:pPr algn="r"/>
            <a:r>
              <a:rPr lang="en-US" sz="3200">
                <a:latin typeface="Gill Sans MT"/>
              </a:rPr>
              <a:t> Coll</a:t>
            </a:r>
            <a:r>
              <a:rPr lang="en-US" sz="3200">
                <a:latin typeface="Symbol"/>
                <a:sym typeface="Symbol"/>
              </a:rPr>
              <a:t>e</a:t>
            </a:r>
            <a:r>
              <a:rPr lang="en-US" sz="3200">
                <a:latin typeface="Gill Sans MT"/>
              </a:rPr>
              <a:t>g</a:t>
            </a:r>
            <a:r>
              <a:rPr lang="en-US" sz="3200">
                <a:latin typeface="Symbol"/>
                <a:sym typeface="Symbol"/>
              </a:rPr>
              <a:t>e</a:t>
            </a:r>
            <a:r>
              <a:rPr lang="en-US" sz="3200">
                <a:latin typeface="Gill Sans MT"/>
              </a:rPr>
              <a:t> </a:t>
            </a:r>
            <a:r>
              <a:rPr lang="en-US" sz="3200"/>
              <a:t>WEEK 2020</a:t>
            </a:r>
          </a:p>
        </p:txBody>
      </p:sp>
      <p:cxnSp>
        <p:nvCxnSpPr>
          <p:cNvPr id="31" name="Straight Connector 30">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BE48F04-3596-4122-8D91-254D813F8AD2}"/>
              </a:ext>
            </a:extLst>
          </p:cNvPr>
          <p:cNvSpPr txBox="1"/>
          <p:nvPr/>
        </p:nvSpPr>
        <p:spPr>
          <a:xfrm>
            <a:off x="9608937" y="6657945"/>
            <a:ext cx="258275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5" name="TextBox 4">
            <a:extLst>
              <a:ext uri="{FF2B5EF4-FFF2-40B4-BE49-F238E27FC236}">
                <a16:creationId xmlns:a16="http://schemas.microsoft.com/office/drawing/2014/main" id="{8861A37F-20F6-4C62-BEA9-BE4BF4C2B21C}"/>
              </a:ext>
            </a:extLst>
          </p:cNvPr>
          <p:cNvSpPr txBox="1"/>
          <p:nvPr/>
        </p:nvSpPr>
        <p:spPr>
          <a:xfrm>
            <a:off x="8540286" y="183971"/>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CREATED BY: THE CLUB SPONSORS OF PHS</a:t>
            </a:r>
          </a:p>
        </p:txBody>
      </p:sp>
    </p:spTree>
    <p:extLst>
      <p:ext uri="{BB962C8B-B14F-4D97-AF65-F5344CB8AC3E}">
        <p14:creationId xmlns:p14="http://schemas.microsoft.com/office/powerpoint/2010/main" val="426172732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8753-62E2-4109-8EA3-17E5BF1E1C39}"/>
              </a:ext>
            </a:extLst>
          </p:cNvPr>
          <p:cNvSpPr>
            <a:spLocks noGrp="1"/>
          </p:cNvSpPr>
          <p:nvPr>
            <p:ph type="title"/>
          </p:nvPr>
        </p:nvSpPr>
        <p:spPr/>
        <p:txBody>
          <a:bodyPr/>
          <a:lstStyle/>
          <a:p>
            <a:r>
              <a:rPr lang="en-US">
                <a:ea typeface="+mj-lt"/>
                <a:cs typeface="+mj-lt"/>
              </a:rPr>
              <a:t>Student Government Association</a:t>
            </a:r>
            <a:endParaRPr lang="en-US"/>
          </a:p>
        </p:txBody>
      </p:sp>
      <p:sp>
        <p:nvSpPr>
          <p:cNvPr id="3" name="Content Placeholder 2">
            <a:extLst>
              <a:ext uri="{FF2B5EF4-FFF2-40B4-BE49-F238E27FC236}">
                <a16:creationId xmlns:a16="http://schemas.microsoft.com/office/drawing/2014/main" id="{5B6A56BA-CD58-4A47-8073-83FC6A52ED16}"/>
              </a:ext>
            </a:extLst>
          </p:cNvPr>
          <p:cNvSpPr>
            <a:spLocks noGrp="1"/>
          </p:cNvSpPr>
          <p:nvPr>
            <p:ph idx="1"/>
          </p:nvPr>
        </p:nvSpPr>
        <p:spPr>
          <a:xfrm>
            <a:off x="1451579" y="2015732"/>
            <a:ext cx="9436587" cy="3450613"/>
          </a:xfrm>
        </p:spPr>
        <p:txBody>
          <a:bodyPr>
            <a:normAutofit fontScale="85000" lnSpcReduction="10000"/>
          </a:bodyPr>
          <a:lstStyle/>
          <a:p>
            <a:r>
              <a:rPr lang="en-US"/>
              <a:t>Calling All Student Leaders!! If you would like to be a Class Officer, please see the following Sponsors: </a:t>
            </a:r>
          </a:p>
          <a:p>
            <a:pPr algn="ctr"/>
            <a:r>
              <a:rPr lang="en-US"/>
              <a:t>9th Grade: Dean Scott </a:t>
            </a:r>
          </a:p>
          <a:p>
            <a:pPr lvl="1" algn="ctr"/>
            <a:r>
              <a:rPr lang="en-US"/>
              <a:t>Class Color: </a:t>
            </a:r>
            <a:r>
              <a:rPr lang="en-US">
                <a:solidFill>
                  <a:srgbClr val="FF0000"/>
                </a:solidFill>
              </a:rPr>
              <a:t>Red</a:t>
            </a:r>
          </a:p>
          <a:p>
            <a:pPr algn="ctr"/>
            <a:r>
              <a:rPr lang="en-US"/>
              <a:t>10th Grade: </a:t>
            </a:r>
            <a:r>
              <a:rPr lang="en-US">
                <a:ea typeface="+mn-lt"/>
                <a:cs typeface="+mn-lt"/>
              </a:rPr>
              <a:t>Erin Pahl</a:t>
            </a:r>
            <a:r>
              <a:rPr lang="en-US"/>
              <a:t> </a:t>
            </a:r>
          </a:p>
          <a:p>
            <a:pPr lvl="1" algn="ctr"/>
            <a:r>
              <a:rPr lang="en-US"/>
              <a:t>Class Color: </a:t>
            </a:r>
            <a:r>
              <a:rPr lang="en-US">
                <a:solidFill>
                  <a:srgbClr val="002060"/>
                </a:solidFill>
              </a:rPr>
              <a:t>Navy Blue</a:t>
            </a:r>
          </a:p>
          <a:p>
            <a:pPr algn="ctr"/>
            <a:r>
              <a:rPr lang="en-US"/>
              <a:t>11th Grade: Dean Aviles </a:t>
            </a:r>
          </a:p>
          <a:p>
            <a:pPr lvl="1" algn="ctr"/>
            <a:r>
              <a:rPr lang="en-US"/>
              <a:t>Class Color: </a:t>
            </a:r>
            <a:r>
              <a:rPr lang="en-US">
                <a:solidFill>
                  <a:schemeClr val="bg1"/>
                </a:solidFill>
              </a:rPr>
              <a:t>White</a:t>
            </a:r>
          </a:p>
          <a:p>
            <a:pPr algn="ctr"/>
            <a:r>
              <a:rPr lang="en-US"/>
              <a:t>12th Grade: Mr. Thompson</a:t>
            </a:r>
          </a:p>
          <a:p>
            <a:pPr lvl="1" algn="ctr"/>
            <a:r>
              <a:rPr lang="en-US"/>
              <a:t>Class Color: Black</a:t>
            </a:r>
          </a:p>
          <a:p>
            <a:pPr marL="457200" lvl="1" indent="0">
              <a:buNone/>
            </a:pPr>
            <a:endParaRPr lang="en-US"/>
          </a:p>
          <a:p>
            <a:pPr marL="914400" lvl="2" indent="0">
              <a:buNone/>
            </a:pPr>
            <a:endParaRPr lang="en-US"/>
          </a:p>
          <a:p>
            <a:pPr marL="914400" lvl="2" indent="0">
              <a:buNone/>
            </a:pPr>
            <a:endParaRPr lang="en-US"/>
          </a:p>
        </p:txBody>
      </p:sp>
      <p:pic>
        <p:nvPicPr>
          <p:cNvPr id="6" name="Graphic 6" descr="Gavel">
            <a:extLst>
              <a:ext uri="{FF2B5EF4-FFF2-40B4-BE49-F238E27FC236}">
                <a16:creationId xmlns:a16="http://schemas.microsoft.com/office/drawing/2014/main" id="{8A8440D5-4CA3-4EF5-9620-7FE053FCD2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70144" y="-100012"/>
            <a:ext cx="2057399" cy="2057399"/>
          </a:xfrm>
          <a:prstGeom prst="rect">
            <a:avLst/>
          </a:prstGeom>
        </p:spPr>
      </p:pic>
      <p:sp>
        <p:nvSpPr>
          <p:cNvPr id="7" name="TextBox 6">
            <a:extLst>
              <a:ext uri="{FF2B5EF4-FFF2-40B4-BE49-F238E27FC236}">
                <a16:creationId xmlns:a16="http://schemas.microsoft.com/office/drawing/2014/main" id="{91E2B031-044A-414F-92AF-1CF5BC262118}"/>
              </a:ext>
            </a:extLst>
          </p:cNvPr>
          <p:cNvSpPr txBox="1"/>
          <p:nvPr/>
        </p:nvSpPr>
        <p:spPr>
          <a:xfrm>
            <a:off x="6426994" y="261699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 name="TextBox 3">
            <a:extLst>
              <a:ext uri="{FF2B5EF4-FFF2-40B4-BE49-F238E27FC236}">
                <a16:creationId xmlns:a16="http://schemas.microsoft.com/office/drawing/2014/main" id="{D5E14C52-3756-4274-8B3F-B6F34F8262EC}"/>
              </a:ext>
            </a:extLst>
          </p:cNvPr>
          <p:cNvSpPr txBox="1"/>
          <p:nvPr/>
        </p:nvSpPr>
        <p:spPr>
          <a:xfrm>
            <a:off x="1937982" y="5668369"/>
            <a:ext cx="88846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Mrs. Williams will be the overall sponsor. First meetings will be announced next week.</a:t>
            </a:r>
          </a:p>
        </p:txBody>
      </p:sp>
    </p:spTree>
    <p:extLst>
      <p:ext uri="{BB962C8B-B14F-4D97-AF65-F5344CB8AC3E}">
        <p14:creationId xmlns:p14="http://schemas.microsoft.com/office/powerpoint/2010/main" val="2479971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2" name="Rectangle 72">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4">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98358753-62E2-4109-8EA3-17E5BF1E1C39}"/>
              </a:ext>
            </a:extLst>
          </p:cNvPr>
          <p:cNvSpPr>
            <a:spLocks noGrp="1"/>
          </p:cNvSpPr>
          <p:nvPr>
            <p:ph type="title"/>
          </p:nvPr>
        </p:nvSpPr>
        <p:spPr>
          <a:xfrm>
            <a:off x="1451580" y="804520"/>
            <a:ext cx="3530157" cy="1049235"/>
          </a:xfrm>
        </p:spPr>
        <p:txBody>
          <a:bodyPr>
            <a:normAutofit/>
          </a:bodyPr>
          <a:lstStyle/>
          <a:p>
            <a:r>
              <a:rPr lang="en-US" sz="2200" b="1">
                <a:solidFill>
                  <a:srgbClr val="2D3FE0"/>
                </a:solidFill>
                <a:ea typeface="+mj-lt"/>
                <a:cs typeface="+mj-lt"/>
              </a:rPr>
              <a:t>Teen Summit</a:t>
            </a:r>
            <a:br>
              <a:rPr lang="en-US" sz="2200">
                <a:ea typeface="+mj-lt"/>
                <a:cs typeface="+mj-lt"/>
              </a:rPr>
            </a:br>
            <a:r>
              <a:rPr lang="en-US" sz="2200">
                <a:ea typeface="+mj-lt"/>
                <a:cs typeface="+mj-lt"/>
              </a:rPr>
              <a:t>Point to Higher Standards</a:t>
            </a:r>
            <a:endParaRPr lang="en-US" sz="2200"/>
          </a:p>
        </p:txBody>
      </p:sp>
      <p:sp>
        <p:nvSpPr>
          <p:cNvPr id="76" name="Rectangle 76">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Content Placeholder 7">
            <a:extLst>
              <a:ext uri="{FF2B5EF4-FFF2-40B4-BE49-F238E27FC236}">
                <a16:creationId xmlns:a16="http://schemas.microsoft.com/office/drawing/2014/main" id="{0DFD9DB8-5897-4743-949E-D4883B7D18A5}"/>
              </a:ext>
            </a:extLst>
          </p:cNvPr>
          <p:cNvSpPr>
            <a:spLocks noGrp="1"/>
          </p:cNvSpPr>
          <p:nvPr>
            <p:ph idx="1"/>
          </p:nvPr>
        </p:nvSpPr>
        <p:spPr>
          <a:xfrm>
            <a:off x="1451581" y="2024592"/>
            <a:ext cx="3544243" cy="2467102"/>
          </a:xfrm>
        </p:spPr>
        <p:txBody>
          <a:bodyPr>
            <a:normAutofit/>
          </a:bodyPr>
          <a:lstStyle/>
          <a:p>
            <a:r>
              <a:rPr lang="en-US">
                <a:latin typeface="Bodoni MT"/>
              </a:rPr>
              <a:t>A group of Student Leaders who: </a:t>
            </a:r>
          </a:p>
          <a:p>
            <a:pPr lvl="1"/>
            <a:r>
              <a:rPr lang="en-US">
                <a:latin typeface="Bodoni MT"/>
              </a:rPr>
              <a:t>Listen</a:t>
            </a:r>
          </a:p>
          <a:p>
            <a:pPr lvl="1"/>
            <a:r>
              <a:rPr lang="en-US">
                <a:latin typeface="Bodoni MT"/>
              </a:rPr>
              <a:t>Educate</a:t>
            </a:r>
          </a:p>
          <a:p>
            <a:pPr lvl="1"/>
            <a:r>
              <a:rPr lang="en-US">
                <a:latin typeface="Bodoni MT"/>
              </a:rPr>
              <a:t>Guide</a:t>
            </a:r>
          </a:p>
          <a:p>
            <a:pPr lvl="1"/>
            <a:r>
              <a:rPr lang="en-US">
                <a:latin typeface="Bodoni MT"/>
              </a:rPr>
              <a:t>Create Change</a:t>
            </a:r>
          </a:p>
          <a:p>
            <a:pPr lvl="1"/>
            <a:endParaRPr lang="en-US">
              <a:latin typeface="Bodoni MT"/>
            </a:endParaRPr>
          </a:p>
        </p:txBody>
      </p:sp>
      <p:grpSp>
        <p:nvGrpSpPr>
          <p:cNvPr id="78" name="Group 78">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80" name="Rectangle 79">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0">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7" descr="A picture containing diagram&#10;&#10;Description automatically generated">
            <a:extLst>
              <a:ext uri="{FF2B5EF4-FFF2-40B4-BE49-F238E27FC236}">
                <a16:creationId xmlns:a16="http://schemas.microsoft.com/office/drawing/2014/main" id="{77117F79-3512-46BF-9EBF-D24D292843E8}"/>
              </a:ext>
            </a:extLst>
          </p:cNvPr>
          <p:cNvPicPr>
            <a:picLocks noChangeAspect="1"/>
          </p:cNvPicPr>
          <p:nvPr/>
        </p:nvPicPr>
        <p:blipFill rotWithShape="1">
          <a:blip r:embed="rId2"/>
          <a:srcRect l="788" r="6304" b="2"/>
          <a:stretch/>
        </p:blipFill>
        <p:spPr>
          <a:xfrm>
            <a:off x="6093926" y="1116345"/>
            <a:ext cx="4821551" cy="3866172"/>
          </a:xfrm>
          <a:prstGeom prst="rect">
            <a:avLst/>
          </a:prstGeom>
        </p:spPr>
      </p:pic>
      <p:pic>
        <p:nvPicPr>
          <p:cNvPr id="84" name="Picture 82">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5" name="Straight Connector 84">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7">
            <a:extLst>
              <a:ext uri="{FF2B5EF4-FFF2-40B4-BE49-F238E27FC236}">
                <a16:creationId xmlns:a16="http://schemas.microsoft.com/office/drawing/2014/main" id="{42AB09D5-0D58-40E7-9D39-8E55FC2D06F2}"/>
              </a:ext>
            </a:extLst>
          </p:cNvPr>
          <p:cNvSpPr txBox="1">
            <a:spLocks/>
          </p:cNvSpPr>
          <p:nvPr/>
        </p:nvSpPr>
        <p:spPr>
          <a:xfrm>
            <a:off x="221750" y="4578180"/>
            <a:ext cx="5041659" cy="1386124"/>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lnSpc>
                <a:spcPct val="110000"/>
              </a:lnSpc>
              <a:buNone/>
            </a:pPr>
            <a:r>
              <a:rPr lang="en-US" sz="1300" b="1">
                <a:latin typeface="Bodoni MT"/>
              </a:rPr>
              <a:t>If you are interested in joining, please see Dean SCOTT or Ms. Aixa CARRERO in the Dean's Office to add your name to the list.</a:t>
            </a:r>
            <a:endParaRPr lang="en-US"/>
          </a:p>
          <a:p>
            <a:pPr marL="0" indent="0" algn="just">
              <a:lnSpc>
                <a:spcPct val="110000"/>
              </a:lnSpc>
              <a:buNone/>
            </a:pPr>
            <a:r>
              <a:rPr lang="en-US" sz="1300" b="1">
                <a:latin typeface="Bodoni MT"/>
              </a:rPr>
              <a:t>-1st Meeting: October 13th during 2nd Period Summit Class</a:t>
            </a:r>
          </a:p>
          <a:p>
            <a:pPr marL="0" indent="0" algn="just">
              <a:lnSpc>
                <a:spcPct val="110000"/>
              </a:lnSpc>
              <a:buNone/>
            </a:pPr>
            <a:r>
              <a:rPr lang="en-US" sz="1300" b="1">
                <a:latin typeface="Bodoni MT"/>
              </a:rPr>
              <a:t>-Where: Upstairs in Room 202 (Dean's Office)</a:t>
            </a:r>
          </a:p>
          <a:p>
            <a:pPr lvl="1">
              <a:lnSpc>
                <a:spcPct val="110000"/>
              </a:lnSpc>
            </a:pPr>
            <a:endParaRPr lang="en-US" sz="1300">
              <a:latin typeface="Bodoni MT"/>
            </a:endParaRPr>
          </a:p>
        </p:txBody>
      </p:sp>
    </p:spTree>
    <p:extLst>
      <p:ext uri="{BB962C8B-B14F-4D97-AF65-F5344CB8AC3E}">
        <p14:creationId xmlns:p14="http://schemas.microsoft.com/office/powerpoint/2010/main" val="75264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3CB44-0CA9-4485-97A6-11FE975C1C6C}"/>
              </a:ext>
            </a:extLst>
          </p:cNvPr>
          <p:cNvSpPr>
            <a:spLocks noGrp="1"/>
          </p:cNvSpPr>
          <p:nvPr>
            <p:ph type="title"/>
          </p:nvPr>
        </p:nvSpPr>
        <p:spPr>
          <a:xfrm>
            <a:off x="416410" y="186293"/>
            <a:ext cx="11774255" cy="1049235"/>
          </a:xfrm>
        </p:spPr>
        <p:txBody>
          <a:bodyPr>
            <a:normAutofit fontScale="90000"/>
          </a:bodyPr>
          <a:lstStyle/>
          <a:p>
            <a:r>
              <a:rPr lang="en-US" sz="4800" err="1"/>
              <a:t>Fccla</a:t>
            </a:r>
            <a:br>
              <a:rPr lang="en-US"/>
            </a:br>
            <a:r>
              <a:rPr lang="en-US" sz="2800"/>
              <a:t>(hospitality &amp; tourism)</a:t>
            </a:r>
            <a:br>
              <a:rPr lang="en-US" sz="2800">
                <a:ea typeface="+mj-lt"/>
                <a:cs typeface="+mj-lt"/>
              </a:rPr>
            </a:br>
            <a:r>
              <a:rPr lang="en-US" sz="2800">
                <a:ea typeface="+mj-lt"/>
                <a:cs typeface="+mj-lt"/>
              </a:rPr>
              <a:t> </a:t>
            </a:r>
            <a:r>
              <a:rPr lang="en-US" sz="2800">
                <a:ea typeface="+mj-lt"/>
                <a:cs typeface="+mj-lt"/>
                <a:hlinkClick r:id="rId2"/>
              </a:rPr>
              <a:t>https://fcclainc.org/engage/career-pathways/hospitality-and-tourism</a:t>
            </a:r>
            <a:br>
              <a:rPr lang="en-US" sz="2800">
                <a:ea typeface="+mj-lt"/>
                <a:cs typeface="+mj-lt"/>
              </a:rPr>
            </a:br>
            <a:endParaRPr lang="en-US" sz="2800">
              <a:ea typeface="+mj-lt"/>
              <a:cs typeface="+mj-lt"/>
            </a:endParaRPr>
          </a:p>
        </p:txBody>
      </p:sp>
      <p:pic>
        <p:nvPicPr>
          <p:cNvPr id="5" name="Picture 5" descr="A group of people posing for the camera&#10;&#10;Description automatically generated">
            <a:extLst>
              <a:ext uri="{FF2B5EF4-FFF2-40B4-BE49-F238E27FC236}">
                <a16:creationId xmlns:a16="http://schemas.microsoft.com/office/drawing/2014/main" id="{656B69E5-062A-4D6D-9B55-9AB08300B33F}"/>
              </a:ext>
            </a:extLst>
          </p:cNvPr>
          <p:cNvPicPr>
            <a:picLocks noGrp="1" noChangeAspect="1"/>
          </p:cNvPicPr>
          <p:nvPr>
            <p:ph idx="1"/>
          </p:nvPr>
        </p:nvPicPr>
        <p:blipFill>
          <a:blip r:embed="rId3"/>
          <a:stretch>
            <a:fillRect/>
          </a:stretch>
        </p:blipFill>
        <p:spPr>
          <a:xfrm>
            <a:off x="-63276" y="1871960"/>
            <a:ext cx="7414007" cy="4198234"/>
          </a:xfrm>
        </p:spPr>
      </p:pic>
      <p:pic>
        <p:nvPicPr>
          <p:cNvPr id="6" name="Picture 6" descr="A close up of a keyboard&#10;&#10;Description automatically generated">
            <a:extLst>
              <a:ext uri="{FF2B5EF4-FFF2-40B4-BE49-F238E27FC236}">
                <a16:creationId xmlns:a16="http://schemas.microsoft.com/office/drawing/2014/main" id="{F8A8B92A-865E-42D5-802C-5762A7773560}"/>
              </a:ext>
            </a:extLst>
          </p:cNvPr>
          <p:cNvPicPr>
            <a:picLocks noChangeAspect="1"/>
          </p:cNvPicPr>
          <p:nvPr/>
        </p:nvPicPr>
        <p:blipFill>
          <a:blip r:embed="rId4"/>
          <a:stretch>
            <a:fillRect/>
          </a:stretch>
        </p:blipFill>
        <p:spPr>
          <a:xfrm>
            <a:off x="9670035" y="3967614"/>
            <a:ext cx="2456009" cy="2890925"/>
          </a:xfrm>
          <a:prstGeom prst="rect">
            <a:avLst/>
          </a:prstGeom>
          <a:ln>
            <a:noFill/>
          </a:ln>
          <a:effectLst>
            <a:softEdge rad="112500"/>
          </a:effectLst>
        </p:spPr>
      </p:pic>
      <p:sp>
        <p:nvSpPr>
          <p:cNvPr id="3" name="TextBox 2">
            <a:extLst>
              <a:ext uri="{FF2B5EF4-FFF2-40B4-BE49-F238E27FC236}">
                <a16:creationId xmlns:a16="http://schemas.microsoft.com/office/drawing/2014/main" id="{F36B9D15-FF5E-4EB1-A75E-8367F33B2F54}"/>
              </a:ext>
            </a:extLst>
          </p:cNvPr>
          <p:cNvSpPr txBox="1"/>
          <p:nvPr/>
        </p:nvSpPr>
        <p:spPr>
          <a:xfrm>
            <a:off x="7341078" y="1863306"/>
            <a:ext cx="4238446"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t>Who is eligible to be a membe of FCCLA?</a:t>
            </a:r>
          </a:p>
          <a:p>
            <a:pPr marL="285750" indent="-285750">
              <a:buFont typeface="Arial"/>
              <a:buChar char="•"/>
            </a:pPr>
            <a:r>
              <a:rPr lang="en-US" sz="2800"/>
              <a:t>Student who has taken a Culinary Arts course</a:t>
            </a:r>
          </a:p>
          <a:p>
            <a:pPr marL="285750" indent="-285750">
              <a:buFont typeface="Arial"/>
              <a:buChar char="•"/>
            </a:pPr>
            <a:r>
              <a:rPr lang="en-US" sz="2800"/>
              <a:t>Students who pass an interview.</a:t>
            </a:r>
          </a:p>
          <a:p>
            <a:r>
              <a:rPr lang="en-US" sz="2800"/>
              <a:t>Wednesday 2:30-5:00</a:t>
            </a:r>
          </a:p>
          <a:p>
            <a:r>
              <a:rPr lang="en-US" sz="2800"/>
              <a:t>Eagle kitchen: </a:t>
            </a:r>
          </a:p>
          <a:p>
            <a:r>
              <a:rPr lang="en-US" sz="2800"/>
              <a:t>Room 3-007</a:t>
            </a:r>
          </a:p>
          <a:p>
            <a:endParaRPr lang="en-US" sz="2800">
              <a:solidFill>
                <a:schemeClr val="bg1"/>
              </a:solidFill>
            </a:endParaRPr>
          </a:p>
        </p:txBody>
      </p:sp>
      <p:sp>
        <p:nvSpPr>
          <p:cNvPr id="4" name="TextBox 3">
            <a:extLst>
              <a:ext uri="{FF2B5EF4-FFF2-40B4-BE49-F238E27FC236}">
                <a16:creationId xmlns:a16="http://schemas.microsoft.com/office/drawing/2014/main" id="{8566464F-F49F-41C6-8308-6C165BD01261}"/>
              </a:ext>
            </a:extLst>
          </p:cNvPr>
          <p:cNvSpPr txBox="1"/>
          <p:nvPr/>
        </p:nvSpPr>
        <p:spPr>
          <a:xfrm>
            <a:off x="3042249" y="6119004"/>
            <a:ext cx="714267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rPr>
              <a:t>Chef</a:t>
            </a:r>
            <a:r>
              <a:rPr lang="en-US" sz="3200">
                <a:solidFill>
                  <a:schemeClr val="bg1"/>
                </a:solidFill>
                <a:ea typeface="+mn-lt"/>
                <a:cs typeface="+mn-lt"/>
              </a:rPr>
              <a:t> Nieves        First meeting: Oct. 14</a:t>
            </a:r>
          </a:p>
          <a:p>
            <a:endParaRPr lang="en-US"/>
          </a:p>
        </p:txBody>
      </p:sp>
    </p:spTree>
    <p:extLst>
      <p:ext uri="{BB962C8B-B14F-4D97-AF65-F5344CB8AC3E}">
        <p14:creationId xmlns:p14="http://schemas.microsoft.com/office/powerpoint/2010/main" val="1048741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D4951-0770-4F32-975B-B6A6451CD6D6}"/>
              </a:ext>
            </a:extLst>
          </p:cNvPr>
          <p:cNvSpPr>
            <a:spLocks noGrp="1"/>
          </p:cNvSpPr>
          <p:nvPr>
            <p:ph type="title"/>
          </p:nvPr>
        </p:nvSpPr>
        <p:spPr/>
        <p:txBody>
          <a:bodyPr/>
          <a:lstStyle/>
          <a:p>
            <a:r>
              <a:rPr lang="en-US"/>
              <a:t>Debate and speech team! </a:t>
            </a:r>
          </a:p>
        </p:txBody>
      </p:sp>
      <p:sp>
        <p:nvSpPr>
          <p:cNvPr id="3" name="Content Placeholder 2">
            <a:extLst>
              <a:ext uri="{FF2B5EF4-FFF2-40B4-BE49-F238E27FC236}">
                <a16:creationId xmlns:a16="http://schemas.microsoft.com/office/drawing/2014/main" id="{EAF74DF7-5ADF-43FD-9F67-020B15CAF079}"/>
              </a:ext>
            </a:extLst>
          </p:cNvPr>
          <p:cNvSpPr>
            <a:spLocks noGrp="1"/>
          </p:cNvSpPr>
          <p:nvPr>
            <p:ph idx="1"/>
          </p:nvPr>
        </p:nvSpPr>
        <p:spPr>
          <a:xfrm>
            <a:off x="287013" y="2015732"/>
            <a:ext cx="4470558" cy="4040085"/>
          </a:xfrm>
        </p:spPr>
        <p:txBody>
          <a:bodyPr>
            <a:normAutofit/>
          </a:bodyPr>
          <a:lstStyle/>
          <a:p>
            <a:r>
              <a:rPr lang="en-US"/>
              <a:t>Do you like to speak or argue? Do you want to learn how to win an argument? Join the speech and debate team! </a:t>
            </a:r>
          </a:p>
          <a:p>
            <a:r>
              <a:rPr lang="en-US"/>
              <a:t>Come to our first meeting – Tuesday, October 6th in Ms. Haglund's room, 12-108</a:t>
            </a:r>
          </a:p>
          <a:p>
            <a:r>
              <a:rPr lang="en-US"/>
              <a:t>All other meetings – 1st and 3rd Monday of the months from 2:20-3 pm</a:t>
            </a:r>
          </a:p>
          <a:p>
            <a:pPr marL="0" indent="0">
              <a:buNone/>
            </a:pPr>
            <a:endParaRPr lang="en-US"/>
          </a:p>
        </p:txBody>
      </p:sp>
      <p:sp>
        <p:nvSpPr>
          <p:cNvPr id="4" name="TextBox 3">
            <a:extLst>
              <a:ext uri="{FF2B5EF4-FFF2-40B4-BE49-F238E27FC236}">
                <a16:creationId xmlns:a16="http://schemas.microsoft.com/office/drawing/2014/main" id="{E9FBA57D-C4FB-4ED3-9214-805085903033}"/>
              </a:ext>
            </a:extLst>
          </p:cNvPr>
          <p:cNvSpPr txBox="1"/>
          <p:nvPr/>
        </p:nvSpPr>
        <p:spPr>
          <a:xfrm>
            <a:off x="7729267" y="2078966"/>
            <a:ext cx="27432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What do we do?</a:t>
            </a:r>
          </a:p>
          <a:p>
            <a:endParaRPr lang="en-US"/>
          </a:p>
          <a:p>
            <a:r>
              <a:rPr lang="en-US"/>
              <a:t>You can SPEAK, ACT, or DEBATE.</a:t>
            </a:r>
          </a:p>
          <a:p>
            <a:endParaRPr lang="en-US"/>
          </a:p>
          <a:p>
            <a:r>
              <a:rPr lang="en-US"/>
              <a:t>Attend competitions! (virtually this year)</a:t>
            </a:r>
          </a:p>
          <a:p>
            <a:endParaRPr lang="en-US"/>
          </a:p>
          <a:p>
            <a:r>
              <a:rPr lang="en-US"/>
              <a:t>Meet new friends! </a:t>
            </a:r>
          </a:p>
          <a:p>
            <a:endParaRPr lang="en-US"/>
          </a:p>
          <a:p>
            <a:r>
              <a:rPr lang="en-US"/>
              <a:t>Learn a new skill!</a:t>
            </a:r>
          </a:p>
          <a:p>
            <a:endParaRPr lang="en-US"/>
          </a:p>
          <a:p>
            <a:endParaRPr lang="en-US"/>
          </a:p>
        </p:txBody>
      </p:sp>
      <p:pic>
        <p:nvPicPr>
          <p:cNvPr id="5" name="Picture 5" descr="A picture containing drawing&#10;&#10;Description automatically generated">
            <a:extLst>
              <a:ext uri="{FF2B5EF4-FFF2-40B4-BE49-F238E27FC236}">
                <a16:creationId xmlns:a16="http://schemas.microsoft.com/office/drawing/2014/main" id="{E101F88F-A82A-4924-857E-6E6CEFE8AA23}"/>
              </a:ext>
            </a:extLst>
          </p:cNvPr>
          <p:cNvPicPr>
            <a:picLocks noChangeAspect="1"/>
          </p:cNvPicPr>
          <p:nvPr/>
        </p:nvPicPr>
        <p:blipFill>
          <a:blip r:embed="rId2"/>
          <a:stretch>
            <a:fillRect/>
          </a:stretch>
        </p:blipFill>
        <p:spPr>
          <a:xfrm>
            <a:off x="5111151" y="2816165"/>
            <a:ext cx="2286000" cy="1714500"/>
          </a:xfrm>
          <a:prstGeom prst="rect">
            <a:avLst/>
          </a:prstGeom>
        </p:spPr>
      </p:pic>
      <p:pic>
        <p:nvPicPr>
          <p:cNvPr id="6" name="Picture 6" descr="A close up of a sign&#10;&#10;Description automatically generated">
            <a:extLst>
              <a:ext uri="{FF2B5EF4-FFF2-40B4-BE49-F238E27FC236}">
                <a16:creationId xmlns:a16="http://schemas.microsoft.com/office/drawing/2014/main" id="{025EF4B2-A3EC-4BA5-9DD9-AF28BA6CD01A}"/>
              </a:ext>
            </a:extLst>
          </p:cNvPr>
          <p:cNvPicPr>
            <a:picLocks noChangeAspect="1"/>
          </p:cNvPicPr>
          <p:nvPr/>
        </p:nvPicPr>
        <p:blipFill>
          <a:blip r:embed="rId3"/>
          <a:stretch>
            <a:fillRect/>
          </a:stretch>
        </p:blipFill>
        <p:spPr>
          <a:xfrm>
            <a:off x="9626540" y="1860430"/>
            <a:ext cx="2571750" cy="4114800"/>
          </a:xfrm>
          <a:prstGeom prst="rect">
            <a:avLst/>
          </a:prstGeom>
        </p:spPr>
      </p:pic>
    </p:spTree>
    <p:extLst>
      <p:ext uri="{BB962C8B-B14F-4D97-AF65-F5344CB8AC3E}">
        <p14:creationId xmlns:p14="http://schemas.microsoft.com/office/powerpoint/2010/main" val="1071827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graphical user interface&#10;&#10;Description automatically generated">
            <a:extLst>
              <a:ext uri="{FF2B5EF4-FFF2-40B4-BE49-F238E27FC236}">
                <a16:creationId xmlns:a16="http://schemas.microsoft.com/office/drawing/2014/main" id="{479E9C79-0909-4443-A322-E39CF784179A}"/>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FF2D4CA4-118E-4CE6-BF16-921575F83567}"/>
              </a:ext>
            </a:extLst>
          </p:cNvPr>
          <p:cNvSpPr txBox="1"/>
          <p:nvPr/>
        </p:nvSpPr>
        <p:spPr>
          <a:xfrm>
            <a:off x="2207231" y="5803185"/>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Ms. Hendricks for more information! </a:t>
            </a:r>
          </a:p>
        </p:txBody>
      </p:sp>
    </p:spTree>
    <p:extLst>
      <p:ext uri="{BB962C8B-B14F-4D97-AF65-F5344CB8AC3E}">
        <p14:creationId xmlns:p14="http://schemas.microsoft.com/office/powerpoint/2010/main" val="2542562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74D28DDB-54E4-4247-9D6F-5D6EC87ACD7E}"/>
              </a:ext>
            </a:extLst>
          </p:cNvPr>
          <p:cNvPicPr>
            <a:picLocks noChangeAspect="1"/>
          </p:cNvPicPr>
          <p:nvPr/>
        </p:nvPicPr>
        <p:blipFill>
          <a:blip r:embed="rId2"/>
          <a:stretch>
            <a:fillRect/>
          </a:stretch>
        </p:blipFill>
        <p:spPr>
          <a:xfrm>
            <a:off x="2438400" y="499838"/>
            <a:ext cx="5734334" cy="1400055"/>
          </a:xfrm>
          <a:prstGeom prst="rect">
            <a:avLst/>
          </a:prstGeom>
        </p:spPr>
      </p:pic>
      <p:pic>
        <p:nvPicPr>
          <p:cNvPr id="3" name="Picture 3" descr="A picture containing text, newspaper, photo, building&#10;&#10;Description automatically generated">
            <a:extLst>
              <a:ext uri="{FF2B5EF4-FFF2-40B4-BE49-F238E27FC236}">
                <a16:creationId xmlns:a16="http://schemas.microsoft.com/office/drawing/2014/main" id="{FDF3FE87-7745-4286-8828-F70FD61676AE}"/>
              </a:ext>
            </a:extLst>
          </p:cNvPr>
          <p:cNvPicPr>
            <a:picLocks noChangeAspect="1"/>
          </p:cNvPicPr>
          <p:nvPr/>
        </p:nvPicPr>
        <p:blipFill>
          <a:blip r:embed="rId3"/>
          <a:stretch>
            <a:fillRect/>
          </a:stretch>
        </p:blipFill>
        <p:spPr>
          <a:xfrm>
            <a:off x="959893" y="2373598"/>
            <a:ext cx="2743200" cy="3498327"/>
          </a:xfrm>
          <a:prstGeom prst="rect">
            <a:avLst/>
          </a:prstGeom>
        </p:spPr>
      </p:pic>
      <p:sp>
        <p:nvSpPr>
          <p:cNvPr id="6" name="TextBox 5">
            <a:extLst>
              <a:ext uri="{FF2B5EF4-FFF2-40B4-BE49-F238E27FC236}">
                <a16:creationId xmlns:a16="http://schemas.microsoft.com/office/drawing/2014/main" id="{E43C7E45-1076-400E-B02B-C9B79E06D8B7}"/>
              </a:ext>
            </a:extLst>
          </p:cNvPr>
          <p:cNvSpPr txBox="1"/>
          <p:nvPr/>
        </p:nvSpPr>
        <p:spPr>
          <a:xfrm>
            <a:off x="4683013" y="2272673"/>
            <a:ext cx="4301319"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a:t>Poinciana DECA </a:t>
            </a:r>
            <a:endParaRPr lang="en-US"/>
          </a:p>
          <a:p>
            <a:pPr marL="457200" indent="-457200">
              <a:buFont typeface="Arial"/>
              <a:buChar char="•"/>
            </a:pPr>
            <a:r>
              <a:rPr lang="en-US" sz="3200"/>
              <a:t>Finance Club</a:t>
            </a:r>
          </a:p>
          <a:p>
            <a:pPr marL="457200" indent="-457200">
              <a:buFont typeface="Arial"/>
              <a:buChar char="•"/>
            </a:pPr>
            <a:r>
              <a:rPr lang="en-US" sz="3200"/>
              <a:t>Meets on Tuesdays after School</a:t>
            </a:r>
          </a:p>
          <a:p>
            <a:pPr marL="457200" indent="-457200">
              <a:buFont typeface="Arial"/>
              <a:buChar char="•"/>
            </a:pPr>
            <a:r>
              <a:rPr lang="en-US" sz="3200"/>
              <a:t>Rm 14-108</a:t>
            </a:r>
          </a:p>
          <a:p>
            <a:pPr marL="457200" indent="-457200">
              <a:buFont typeface="Arial"/>
              <a:buChar char="•"/>
            </a:pPr>
            <a:r>
              <a:rPr lang="en-US" sz="3200"/>
              <a:t>See Mr. Arroyo for more information! </a:t>
            </a:r>
          </a:p>
          <a:p>
            <a:endParaRPr lang="en-US"/>
          </a:p>
        </p:txBody>
      </p:sp>
    </p:spTree>
    <p:extLst>
      <p:ext uri="{BB962C8B-B14F-4D97-AF65-F5344CB8AC3E}">
        <p14:creationId xmlns:p14="http://schemas.microsoft.com/office/powerpoint/2010/main" val="3806812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90B4-5684-4891-AED7-5FFE82C4F20E}"/>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C28E2295-637A-47E8-911F-CDC4ECCF3BEC}"/>
              </a:ext>
            </a:extLst>
          </p:cNvPr>
          <p:cNvSpPr>
            <a:spLocks noGrp="1"/>
          </p:cNvSpPr>
          <p:nvPr>
            <p:ph idx="1"/>
          </p:nvPr>
        </p:nvSpPr>
        <p:spPr/>
        <p:txBody>
          <a:bodyPr/>
          <a:lstStyle/>
          <a:p>
            <a:r>
              <a:rPr lang="en-US"/>
              <a:t> This is not a comprehensive list of all the Clubs or organizations we have on campus. Please check out our website:</a:t>
            </a:r>
          </a:p>
          <a:p>
            <a:endParaRPr lang="en-US"/>
          </a:p>
          <a:p>
            <a:r>
              <a:rPr lang="en-US">
                <a:hlinkClick r:id="rId2"/>
              </a:rPr>
              <a:t>Pnhs.osceolaschools.net</a:t>
            </a:r>
            <a:r>
              <a:rPr lang="en-US"/>
              <a:t> for more information! </a:t>
            </a:r>
          </a:p>
          <a:p>
            <a:endParaRPr lang="en-US"/>
          </a:p>
          <a:p>
            <a:r>
              <a:rPr lang="en-US"/>
              <a:t>(click on the link) </a:t>
            </a:r>
          </a:p>
          <a:p>
            <a:endParaRPr lang="en-US"/>
          </a:p>
        </p:txBody>
      </p:sp>
    </p:spTree>
    <p:extLst>
      <p:ext uri="{BB962C8B-B14F-4D97-AF65-F5344CB8AC3E}">
        <p14:creationId xmlns:p14="http://schemas.microsoft.com/office/powerpoint/2010/main" val="1213371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2BC46-568C-4320-8883-5A90F1A69A58}"/>
              </a:ext>
            </a:extLst>
          </p:cNvPr>
          <p:cNvSpPr>
            <a:spLocks noGrp="1"/>
          </p:cNvSpPr>
          <p:nvPr>
            <p:ph type="title"/>
          </p:nvPr>
        </p:nvSpPr>
        <p:spPr>
          <a:xfrm>
            <a:off x="1442054" y="194919"/>
            <a:ext cx="9603275" cy="1049235"/>
          </a:xfrm>
        </p:spPr>
        <p:txBody>
          <a:bodyPr/>
          <a:lstStyle/>
          <a:p>
            <a:pPr algn="ctr"/>
            <a:r>
              <a:rPr lang="en-US" sz="3000" b="1">
                <a:solidFill>
                  <a:srgbClr val="002060"/>
                </a:solidFill>
                <a:latin typeface="Bembo"/>
              </a:rPr>
              <a:t>Technology student association (</a:t>
            </a:r>
            <a:r>
              <a:rPr lang="en-US" sz="3000" b="1" err="1">
                <a:solidFill>
                  <a:srgbClr val="002060"/>
                </a:solidFill>
                <a:latin typeface="Bembo"/>
              </a:rPr>
              <a:t>tsa</a:t>
            </a:r>
            <a:r>
              <a:rPr lang="en-US" sz="3000" b="1">
                <a:solidFill>
                  <a:srgbClr val="002060"/>
                </a:solidFill>
                <a:latin typeface="Bembo"/>
              </a:rPr>
              <a:t>)</a:t>
            </a:r>
          </a:p>
        </p:txBody>
      </p:sp>
      <p:sp>
        <p:nvSpPr>
          <p:cNvPr id="3" name="Content Placeholder 2">
            <a:extLst>
              <a:ext uri="{FF2B5EF4-FFF2-40B4-BE49-F238E27FC236}">
                <a16:creationId xmlns:a16="http://schemas.microsoft.com/office/drawing/2014/main" id="{C22AEDD3-3D6C-46B4-A776-FFEDA545B70B}"/>
              </a:ext>
            </a:extLst>
          </p:cNvPr>
          <p:cNvSpPr>
            <a:spLocks noGrp="1"/>
          </p:cNvSpPr>
          <p:nvPr>
            <p:ph idx="1"/>
          </p:nvPr>
        </p:nvSpPr>
        <p:spPr>
          <a:xfrm>
            <a:off x="629689" y="777482"/>
            <a:ext cx="11022891" cy="974113"/>
          </a:xfrm>
        </p:spPr>
        <p:txBody>
          <a:bodyPr/>
          <a:lstStyle/>
          <a:p>
            <a:pPr marL="0" indent="0">
              <a:buNone/>
            </a:pPr>
            <a:r>
              <a:rPr lang="en-US" sz="1400" b="1">
                <a:latin typeface="Bembo"/>
                <a:ea typeface="+mn-lt"/>
                <a:cs typeface="+mn-lt"/>
              </a:rPr>
              <a:t>The </a:t>
            </a:r>
            <a:r>
              <a:rPr lang="en-US" sz="1400" b="1">
                <a:latin typeface="Bembo"/>
                <a:ea typeface="+mn-lt"/>
                <a:cs typeface="+mn-lt"/>
                <a:hlinkClick r:id="rId2">
                  <a:extLst>
                    <a:ext uri="{A12FA001-AC4F-418D-AE19-62706E023703}">
                      <ahyp:hlinkClr xmlns:ahyp="http://schemas.microsoft.com/office/drawing/2018/hyperlinkcolor" val="tx"/>
                    </a:ext>
                  </a:extLst>
                </a:hlinkClick>
              </a:rPr>
              <a:t>Technology Student Association (TSA)</a:t>
            </a:r>
            <a:r>
              <a:rPr lang="en-US" sz="1400" b="1">
                <a:latin typeface="Bembo"/>
                <a:ea typeface="+mn-lt"/>
                <a:cs typeface="+mn-lt"/>
              </a:rPr>
              <a:t> is a national, non-profit </a:t>
            </a:r>
            <a:r>
              <a:rPr lang="en-US" sz="1400" b="1">
                <a:latin typeface="Bembo"/>
                <a:ea typeface="+mn-lt"/>
                <a:cs typeface="+mn-lt"/>
                <a:hlinkClick r:id="rId3">
                  <a:extLst>
                    <a:ext uri="{A12FA001-AC4F-418D-AE19-62706E023703}">
                      <ahyp:hlinkClr xmlns:ahyp="http://schemas.microsoft.com/office/drawing/2018/hyperlinkcolor" val="tx"/>
                    </a:ext>
                  </a:extLst>
                </a:hlinkClick>
              </a:rPr>
              <a:t>career and technical student organization (CTSO)</a:t>
            </a:r>
            <a:r>
              <a:rPr lang="en-US" sz="1400" b="1">
                <a:latin typeface="Bembo"/>
                <a:ea typeface="+mn-lt"/>
                <a:cs typeface="+mn-lt"/>
              </a:rPr>
              <a:t> of middle school and high school students who are engaged in STEM (science, technology, engineering, and mathematics). Since TSA was chartered in 1978, over 5,000,000 student members have participated through competitions, intra-curricular activities, leadership opportunities, community service, and more.</a:t>
            </a:r>
          </a:p>
          <a:p>
            <a:pPr marL="0" indent="0">
              <a:buNone/>
            </a:pPr>
            <a:endParaRPr lang="en-US"/>
          </a:p>
        </p:txBody>
      </p:sp>
      <p:pic>
        <p:nvPicPr>
          <p:cNvPr id="4" name="Picture 4" descr="A screen shot of a person&#10;&#10;Description automatically generated">
            <a:extLst>
              <a:ext uri="{FF2B5EF4-FFF2-40B4-BE49-F238E27FC236}">
                <a16:creationId xmlns:a16="http://schemas.microsoft.com/office/drawing/2014/main" id="{6F09ADC3-5BEE-4136-8CC7-C04CD6565612}"/>
              </a:ext>
            </a:extLst>
          </p:cNvPr>
          <p:cNvPicPr>
            <a:picLocks noChangeAspect="1"/>
          </p:cNvPicPr>
          <p:nvPr/>
        </p:nvPicPr>
        <p:blipFill>
          <a:blip r:embed="rId4"/>
          <a:stretch>
            <a:fillRect/>
          </a:stretch>
        </p:blipFill>
        <p:spPr>
          <a:xfrm>
            <a:off x="423145" y="2086671"/>
            <a:ext cx="8980769" cy="3297260"/>
          </a:xfrm>
          <a:prstGeom prst="rect">
            <a:avLst/>
          </a:prstGeom>
        </p:spPr>
      </p:pic>
      <p:graphicFrame>
        <p:nvGraphicFramePr>
          <p:cNvPr id="5" name="Table 5">
            <a:extLst>
              <a:ext uri="{FF2B5EF4-FFF2-40B4-BE49-F238E27FC236}">
                <a16:creationId xmlns:a16="http://schemas.microsoft.com/office/drawing/2014/main" id="{4D261093-D994-41EE-B7AF-91B933922CB9}"/>
              </a:ext>
            </a:extLst>
          </p:cNvPr>
          <p:cNvGraphicFramePr>
            <a:graphicFrameLocks noGrp="1"/>
          </p:cNvGraphicFramePr>
          <p:nvPr>
            <p:extLst>
              <p:ext uri="{D42A27DB-BD31-4B8C-83A1-F6EECF244321}">
                <p14:modId xmlns:p14="http://schemas.microsoft.com/office/powerpoint/2010/main" val="3702275580"/>
              </p:ext>
            </p:extLst>
          </p:nvPr>
        </p:nvGraphicFramePr>
        <p:xfrm>
          <a:off x="9439275" y="2152650"/>
          <a:ext cx="2680092" cy="1554480"/>
        </p:xfrm>
        <a:graphic>
          <a:graphicData uri="http://schemas.openxmlformats.org/drawingml/2006/table">
            <a:tbl>
              <a:tblPr firstRow="1" bandRow="1">
                <a:tableStyleId>{5C22544A-7EE6-4342-B048-85BDC9FD1C3A}</a:tableStyleId>
              </a:tblPr>
              <a:tblGrid>
                <a:gridCol w="1340046">
                  <a:extLst>
                    <a:ext uri="{9D8B030D-6E8A-4147-A177-3AD203B41FA5}">
                      <a16:colId xmlns:a16="http://schemas.microsoft.com/office/drawing/2014/main" val="3796730487"/>
                    </a:ext>
                  </a:extLst>
                </a:gridCol>
                <a:gridCol w="1340046">
                  <a:extLst>
                    <a:ext uri="{9D8B030D-6E8A-4147-A177-3AD203B41FA5}">
                      <a16:colId xmlns:a16="http://schemas.microsoft.com/office/drawing/2014/main" val="2045009520"/>
                    </a:ext>
                  </a:extLst>
                </a:gridCol>
              </a:tblGrid>
              <a:tr h="312697">
                <a:tc>
                  <a:txBody>
                    <a:bodyPr/>
                    <a:lstStyle/>
                    <a:p>
                      <a:r>
                        <a:rPr lang="en-US" sz="1400" b="1">
                          <a:latin typeface="Bembo"/>
                        </a:rPr>
                        <a:t>Advisor</a:t>
                      </a:r>
                    </a:p>
                  </a:txBody>
                  <a:tcPr/>
                </a:tc>
                <a:tc>
                  <a:txBody>
                    <a:bodyPr/>
                    <a:lstStyle/>
                    <a:p>
                      <a:r>
                        <a:rPr lang="en-US" sz="1400" b="1">
                          <a:latin typeface="Bembo"/>
                        </a:rPr>
                        <a:t>Ms. Pugh </a:t>
                      </a:r>
                    </a:p>
                    <a:p>
                      <a:pPr lvl="0">
                        <a:buNone/>
                      </a:pPr>
                      <a:r>
                        <a:rPr lang="en-US" sz="1400" b="1">
                          <a:latin typeface="Bembo"/>
                        </a:rPr>
                        <a:t>Room 12-112</a:t>
                      </a:r>
                    </a:p>
                  </a:txBody>
                  <a:tcPr/>
                </a:tc>
                <a:extLst>
                  <a:ext uri="{0D108BD9-81ED-4DB2-BD59-A6C34878D82A}">
                    <a16:rowId xmlns:a16="http://schemas.microsoft.com/office/drawing/2014/main" val="642166362"/>
                  </a:ext>
                </a:extLst>
              </a:tr>
              <a:tr h="312697">
                <a:tc>
                  <a:txBody>
                    <a:bodyPr/>
                    <a:lstStyle/>
                    <a:p>
                      <a:r>
                        <a:rPr lang="en-US" sz="1400" b="1">
                          <a:latin typeface="Bembo"/>
                        </a:rPr>
                        <a:t>Chapter President</a:t>
                      </a:r>
                    </a:p>
                  </a:txBody>
                  <a:tcPr/>
                </a:tc>
                <a:tc>
                  <a:txBody>
                    <a:bodyPr/>
                    <a:lstStyle/>
                    <a:p>
                      <a:r>
                        <a:rPr lang="en-US" sz="1400" b="1">
                          <a:latin typeface="Bembo"/>
                        </a:rPr>
                        <a:t>Milo Rasmussen</a:t>
                      </a:r>
                    </a:p>
                  </a:txBody>
                  <a:tcPr/>
                </a:tc>
                <a:extLst>
                  <a:ext uri="{0D108BD9-81ED-4DB2-BD59-A6C34878D82A}">
                    <a16:rowId xmlns:a16="http://schemas.microsoft.com/office/drawing/2014/main" val="802945617"/>
                  </a:ext>
                </a:extLst>
              </a:tr>
              <a:tr h="312696">
                <a:tc>
                  <a:txBody>
                    <a:bodyPr/>
                    <a:lstStyle/>
                    <a:p>
                      <a:pPr lvl="0">
                        <a:buNone/>
                      </a:pPr>
                      <a:r>
                        <a:rPr lang="en-US" sz="1400" b="1">
                          <a:latin typeface="Bembo"/>
                        </a:rPr>
                        <a:t>1st Semester Meetings</a:t>
                      </a:r>
                    </a:p>
                  </a:txBody>
                  <a:tcPr/>
                </a:tc>
                <a:tc>
                  <a:txBody>
                    <a:bodyPr/>
                    <a:lstStyle/>
                    <a:p>
                      <a:pPr lvl="0">
                        <a:buNone/>
                      </a:pPr>
                      <a:r>
                        <a:rPr lang="en-US" sz="1400" b="1">
                          <a:latin typeface="Bembo"/>
                        </a:rPr>
                        <a:t>Tues. 2:30-3</a:t>
                      </a:r>
                    </a:p>
                    <a:p>
                      <a:pPr lvl="0">
                        <a:buNone/>
                      </a:pPr>
                      <a:r>
                        <a:rPr lang="en-US" sz="1400" b="1">
                          <a:latin typeface="Bembo"/>
                        </a:rPr>
                        <a:t>Room 12-112</a:t>
                      </a:r>
                    </a:p>
                  </a:txBody>
                  <a:tcPr/>
                </a:tc>
                <a:extLst>
                  <a:ext uri="{0D108BD9-81ED-4DB2-BD59-A6C34878D82A}">
                    <a16:rowId xmlns:a16="http://schemas.microsoft.com/office/drawing/2014/main" val="64774799"/>
                  </a:ext>
                </a:extLst>
              </a:tr>
            </a:tbl>
          </a:graphicData>
        </a:graphic>
      </p:graphicFrame>
    </p:spTree>
    <p:extLst>
      <p:ext uri="{BB962C8B-B14F-4D97-AF65-F5344CB8AC3E}">
        <p14:creationId xmlns:p14="http://schemas.microsoft.com/office/powerpoint/2010/main" val="1225140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032E-E7E4-4C9B-A762-8B4D97A010F4}"/>
              </a:ext>
            </a:extLst>
          </p:cNvPr>
          <p:cNvSpPr>
            <a:spLocks noGrp="1"/>
          </p:cNvSpPr>
          <p:nvPr>
            <p:ph type="title"/>
          </p:nvPr>
        </p:nvSpPr>
        <p:spPr/>
        <p:txBody>
          <a:bodyPr/>
          <a:lstStyle/>
          <a:p>
            <a:r>
              <a:rPr lang="en-US"/>
              <a:t>International Thespian Society </a:t>
            </a:r>
          </a:p>
        </p:txBody>
      </p:sp>
      <p:pic>
        <p:nvPicPr>
          <p:cNvPr id="4" name="Picture 4" descr="A screenshot of a cell phone&#10;&#10;Description automatically generated">
            <a:extLst>
              <a:ext uri="{FF2B5EF4-FFF2-40B4-BE49-F238E27FC236}">
                <a16:creationId xmlns:a16="http://schemas.microsoft.com/office/drawing/2014/main" id="{E7E5484D-9E1D-4FFF-A67A-08DE7ED93E05}"/>
              </a:ext>
            </a:extLst>
          </p:cNvPr>
          <p:cNvPicPr>
            <a:picLocks noGrp="1" noChangeAspect="1"/>
          </p:cNvPicPr>
          <p:nvPr>
            <p:ph idx="1"/>
          </p:nvPr>
        </p:nvPicPr>
        <p:blipFill>
          <a:blip r:embed="rId2"/>
          <a:stretch>
            <a:fillRect/>
          </a:stretch>
        </p:blipFill>
        <p:spPr>
          <a:xfrm>
            <a:off x="8510192" y="-6600"/>
            <a:ext cx="3451105" cy="1801842"/>
          </a:xfrm>
        </p:spPr>
      </p:pic>
      <p:sp>
        <p:nvSpPr>
          <p:cNvPr id="5" name="TextBox 4">
            <a:extLst>
              <a:ext uri="{FF2B5EF4-FFF2-40B4-BE49-F238E27FC236}">
                <a16:creationId xmlns:a16="http://schemas.microsoft.com/office/drawing/2014/main" id="{C8EC3529-3356-43B9-98C6-65617044FA4D}"/>
              </a:ext>
            </a:extLst>
          </p:cNvPr>
          <p:cNvSpPr txBox="1"/>
          <p:nvPr/>
        </p:nvSpPr>
        <p:spPr>
          <a:xfrm>
            <a:off x="80514" y="1963948"/>
            <a:ext cx="465538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Thespians is an honorary student organization focused on the achievement of students in Theatre Arts.  Students are evaluated in state and district level assessments on acting, technical theater, design projects, and musical theatre events.</a:t>
            </a:r>
          </a:p>
        </p:txBody>
      </p:sp>
      <p:pic>
        <p:nvPicPr>
          <p:cNvPr id="7" name="Picture 7" descr="A screenshot of a cell phone&#10;&#10;Description automatically generated">
            <a:extLst>
              <a:ext uri="{FF2B5EF4-FFF2-40B4-BE49-F238E27FC236}">
                <a16:creationId xmlns:a16="http://schemas.microsoft.com/office/drawing/2014/main" id="{36E396F5-ABA5-4F92-89F5-D56023105393}"/>
              </a:ext>
            </a:extLst>
          </p:cNvPr>
          <p:cNvPicPr>
            <a:picLocks noChangeAspect="1"/>
          </p:cNvPicPr>
          <p:nvPr/>
        </p:nvPicPr>
        <p:blipFill>
          <a:blip r:embed="rId3"/>
          <a:stretch>
            <a:fillRect/>
          </a:stretch>
        </p:blipFill>
        <p:spPr>
          <a:xfrm>
            <a:off x="-2696" y="4044531"/>
            <a:ext cx="2190750" cy="2190750"/>
          </a:xfrm>
          <a:prstGeom prst="rect">
            <a:avLst/>
          </a:prstGeom>
        </p:spPr>
      </p:pic>
      <p:sp>
        <p:nvSpPr>
          <p:cNvPr id="8" name="TextBox 7">
            <a:extLst>
              <a:ext uri="{FF2B5EF4-FFF2-40B4-BE49-F238E27FC236}">
                <a16:creationId xmlns:a16="http://schemas.microsoft.com/office/drawing/2014/main" id="{3905AEE3-EE77-4FFF-94AB-CA1D6519A38E}"/>
              </a:ext>
            </a:extLst>
          </p:cNvPr>
          <p:cNvSpPr txBox="1"/>
          <p:nvPr/>
        </p:nvSpPr>
        <p:spPr>
          <a:xfrm>
            <a:off x="2292829" y="4535698"/>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We are one big and supportive FAMILY!  We work together to achieve success! </a:t>
            </a:r>
          </a:p>
        </p:txBody>
      </p:sp>
      <p:sp>
        <p:nvSpPr>
          <p:cNvPr id="9" name="TextBox 8">
            <a:extLst>
              <a:ext uri="{FF2B5EF4-FFF2-40B4-BE49-F238E27FC236}">
                <a16:creationId xmlns:a16="http://schemas.microsoft.com/office/drawing/2014/main" id="{759DF45F-91DF-4749-910F-7036680A9D34}"/>
              </a:ext>
            </a:extLst>
          </p:cNvPr>
          <p:cNvSpPr txBox="1"/>
          <p:nvPr/>
        </p:nvSpPr>
        <p:spPr>
          <a:xfrm>
            <a:off x="8316044" y="2234421"/>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3">
                    <a:lumMod val="75000"/>
                  </a:schemeClr>
                </a:solidFill>
              </a:rPr>
              <a:t>ALL MEETINGS ARE DIGITAL THIS YEAR AND WILL BE HELD VIA TEAMS ONCE A MONTH.</a:t>
            </a:r>
          </a:p>
        </p:txBody>
      </p:sp>
      <p:sp>
        <p:nvSpPr>
          <p:cNvPr id="10" name="TextBox 9">
            <a:extLst>
              <a:ext uri="{FF2B5EF4-FFF2-40B4-BE49-F238E27FC236}">
                <a16:creationId xmlns:a16="http://schemas.microsoft.com/office/drawing/2014/main" id="{33C6637E-D8E9-4AF1-AE3D-0025DA4E9786}"/>
              </a:ext>
            </a:extLst>
          </p:cNvPr>
          <p:cNvSpPr txBox="1"/>
          <p:nvPr/>
        </p:nvSpPr>
        <p:spPr>
          <a:xfrm>
            <a:off x="8031193" y="3617343"/>
            <a:ext cx="403716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Sponsor:  Mr. Thompson</a:t>
            </a:r>
          </a:p>
          <a:p>
            <a:r>
              <a:rPr lang="en-US">
                <a:hlinkClick r:id="rId4"/>
              </a:rPr>
              <a:t>James.thompson@osceolaschools.net</a:t>
            </a:r>
            <a:endParaRPr lang="en-US"/>
          </a:p>
          <a:p>
            <a:endParaRPr lang="en-US"/>
          </a:p>
          <a:p>
            <a:r>
              <a:rPr lang="en-US"/>
              <a:t>Email Mr. Thompson for more information.</a:t>
            </a:r>
          </a:p>
          <a:p>
            <a:endParaRPr lang="en-US"/>
          </a:p>
          <a:p>
            <a:r>
              <a:rPr lang="en-US">
                <a:solidFill>
                  <a:schemeClr val="bg1"/>
                </a:solidFill>
              </a:rPr>
              <a:t>Membership fees apply to this organization.  $31</a:t>
            </a:r>
          </a:p>
          <a:p>
            <a:endParaRPr lang="en-US"/>
          </a:p>
        </p:txBody>
      </p:sp>
      <p:sp>
        <p:nvSpPr>
          <p:cNvPr id="11" name="TextBox 10">
            <a:extLst>
              <a:ext uri="{FF2B5EF4-FFF2-40B4-BE49-F238E27FC236}">
                <a16:creationId xmlns:a16="http://schemas.microsoft.com/office/drawing/2014/main" id="{B29325DA-22EB-4906-AC90-E76C7C1B972C}"/>
              </a:ext>
            </a:extLst>
          </p:cNvPr>
          <p:cNvSpPr txBox="1"/>
          <p:nvPr/>
        </p:nvSpPr>
        <p:spPr>
          <a:xfrm>
            <a:off x="5485501" y="386086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12" name="Picture 12" descr="A group of people posing for the camera&#10;&#10;Description automatically generated">
            <a:extLst>
              <a:ext uri="{FF2B5EF4-FFF2-40B4-BE49-F238E27FC236}">
                <a16:creationId xmlns:a16="http://schemas.microsoft.com/office/drawing/2014/main" id="{19CFFED4-2884-4750-9E58-F07C66633B4D}"/>
              </a:ext>
            </a:extLst>
          </p:cNvPr>
          <p:cNvPicPr>
            <a:picLocks noChangeAspect="1"/>
          </p:cNvPicPr>
          <p:nvPr/>
        </p:nvPicPr>
        <p:blipFill>
          <a:blip r:embed="rId5"/>
          <a:stretch>
            <a:fillRect/>
          </a:stretch>
        </p:blipFill>
        <p:spPr>
          <a:xfrm>
            <a:off x="5269392" y="2147978"/>
            <a:ext cx="2372084" cy="4359215"/>
          </a:xfrm>
          <a:prstGeom prst="rect">
            <a:avLst/>
          </a:prstGeom>
        </p:spPr>
      </p:pic>
    </p:spTree>
    <p:extLst>
      <p:ext uri="{BB962C8B-B14F-4D97-AF65-F5344CB8AC3E}">
        <p14:creationId xmlns:p14="http://schemas.microsoft.com/office/powerpoint/2010/main" val="2657505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074F6EC8-BC03-45B1-B2B3-71887604DFDC}"/>
              </a:ext>
            </a:extLst>
          </p:cNvPr>
          <p:cNvSpPr>
            <a:spLocks noGrp="1"/>
          </p:cNvSpPr>
          <p:nvPr>
            <p:ph type="title"/>
          </p:nvPr>
        </p:nvSpPr>
        <p:spPr>
          <a:xfrm>
            <a:off x="1451580" y="736281"/>
            <a:ext cx="5550355" cy="1117474"/>
          </a:xfrm>
        </p:spPr>
        <p:txBody>
          <a:bodyPr vert="horz" lIns="91440" tIns="45720" rIns="91440" bIns="45720" rtlCol="0" anchor="t">
            <a:noAutofit/>
          </a:bodyPr>
          <a:lstStyle/>
          <a:p>
            <a:r>
              <a:rPr lang="en-US" sz="3600"/>
              <a:t>The Point Newspaper </a:t>
            </a:r>
            <a:br>
              <a:rPr lang="en-US" sz="3600"/>
            </a:br>
            <a:r>
              <a:rPr lang="en-US" sz="3600"/>
              <a:t>The Aerie yearbook</a:t>
            </a:r>
          </a:p>
        </p:txBody>
      </p:sp>
      <p:sp>
        <p:nvSpPr>
          <p:cNvPr id="13" name="Rectangle 12">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7948060F-8B9D-4E40-AFBD-10640AD4B5C6}"/>
              </a:ext>
            </a:extLst>
          </p:cNvPr>
          <p:cNvSpPr>
            <a:spLocks noGrp="1"/>
          </p:cNvSpPr>
          <p:nvPr>
            <p:ph idx="1"/>
          </p:nvPr>
        </p:nvSpPr>
        <p:spPr>
          <a:xfrm>
            <a:off x="1451580" y="2015732"/>
            <a:ext cx="5550355" cy="3450613"/>
          </a:xfrm>
        </p:spPr>
        <p:txBody>
          <a:bodyPr>
            <a:normAutofit/>
          </a:bodyPr>
          <a:lstStyle/>
          <a:p>
            <a:pPr>
              <a:lnSpc>
                <a:spcPct val="110000"/>
              </a:lnSpc>
            </a:pPr>
            <a:r>
              <a:rPr lang="en-US" sz="1900"/>
              <a:t>6th period class</a:t>
            </a:r>
          </a:p>
          <a:p>
            <a:pPr>
              <a:lnSpc>
                <a:spcPct val="110000"/>
              </a:lnSpc>
            </a:pPr>
            <a:r>
              <a:rPr lang="en-US" sz="1900"/>
              <a:t>Responsible for publishing all journalism documents on campus.</a:t>
            </a:r>
          </a:p>
          <a:p>
            <a:pPr>
              <a:lnSpc>
                <a:spcPct val="110000"/>
              </a:lnSpc>
            </a:pPr>
            <a:r>
              <a:rPr lang="en-US" sz="1900"/>
              <a:t>School newspapers are available on the school website! </a:t>
            </a:r>
            <a:r>
              <a:rPr lang="en-US" sz="1900">
                <a:hlinkClick r:id="rId2"/>
              </a:rPr>
              <a:t>(Check it out here!)</a:t>
            </a:r>
          </a:p>
          <a:p>
            <a:pPr>
              <a:lnSpc>
                <a:spcPct val="110000"/>
              </a:lnSpc>
            </a:pPr>
            <a:endParaRPr lang="en-US" sz="1900"/>
          </a:p>
          <a:p>
            <a:pPr>
              <a:lnSpc>
                <a:spcPct val="110000"/>
              </a:lnSpc>
            </a:pPr>
            <a:r>
              <a:rPr lang="en-US" sz="1900"/>
              <a:t>Want to help but aren't in the class? We are always accepting pictures and guest articles for either document! Talk to Ms. Kirkpatrick in room 277.</a:t>
            </a:r>
          </a:p>
        </p:txBody>
      </p:sp>
      <p:grpSp>
        <p:nvGrpSpPr>
          <p:cNvPr id="15" name="Group 14">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16" name="Rectangle 15">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4" descr="A picture containing shirt&#10;&#10;Description automatically generated">
            <a:extLst>
              <a:ext uri="{FF2B5EF4-FFF2-40B4-BE49-F238E27FC236}">
                <a16:creationId xmlns:a16="http://schemas.microsoft.com/office/drawing/2014/main" id="{E9E8E381-1AFB-4AB5-97A8-86CF2A45849B}"/>
              </a:ext>
            </a:extLst>
          </p:cNvPr>
          <p:cNvPicPr>
            <a:picLocks noChangeAspect="1"/>
          </p:cNvPicPr>
          <p:nvPr/>
        </p:nvPicPr>
        <p:blipFill rotWithShape="1">
          <a:blip r:embed="rId3"/>
          <a:srcRect t="1243" r="-1" b="-1"/>
          <a:stretch/>
        </p:blipFill>
        <p:spPr>
          <a:xfrm>
            <a:off x="8116373" y="1116345"/>
            <a:ext cx="2799103" cy="3866172"/>
          </a:xfrm>
          <a:prstGeom prst="rect">
            <a:avLst/>
          </a:prstGeom>
        </p:spPr>
      </p:pic>
      <p:pic>
        <p:nvPicPr>
          <p:cNvPr id="19" name="Picture 18">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81D40ED-052A-426E-A1C7-232F21D1D591}"/>
              </a:ext>
            </a:extLst>
          </p:cNvPr>
          <p:cNvSpPr txBox="1"/>
          <p:nvPr/>
        </p:nvSpPr>
        <p:spPr>
          <a:xfrm>
            <a:off x="7988490" y="1539922"/>
            <a:ext cx="306164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FFFF00"/>
                </a:solidFill>
                <a:latin typeface="Arial Black"/>
              </a:rPr>
              <a:t>COVER ART SUBJECT TO CHANGE</a:t>
            </a:r>
            <a:endParaRPr lang="en-US">
              <a:solidFill>
                <a:srgbClr val="FFFF00"/>
              </a:solidFill>
            </a:endParaRPr>
          </a:p>
        </p:txBody>
      </p:sp>
      <p:sp>
        <p:nvSpPr>
          <p:cNvPr id="6" name="Arrow: Up 5">
            <a:extLst>
              <a:ext uri="{FF2B5EF4-FFF2-40B4-BE49-F238E27FC236}">
                <a16:creationId xmlns:a16="http://schemas.microsoft.com/office/drawing/2014/main" id="{EBC6C489-0B3F-4BB3-A123-45FCF4103ADA}"/>
              </a:ext>
            </a:extLst>
          </p:cNvPr>
          <p:cNvSpPr/>
          <p:nvPr/>
        </p:nvSpPr>
        <p:spPr>
          <a:xfrm rot="3000000">
            <a:off x="6057544" y="4197810"/>
            <a:ext cx="2149521" cy="33323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600036-2A67-440D-A706-AD276FBA58FF}"/>
              </a:ext>
            </a:extLst>
          </p:cNvPr>
          <p:cNvSpPr txBox="1"/>
          <p:nvPr/>
        </p:nvSpPr>
        <p:spPr>
          <a:xfrm rot="-2400000">
            <a:off x="5976866" y="525631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Sneak Peek at the 2021 Yearbook! This year: only $60</a:t>
            </a:r>
          </a:p>
        </p:txBody>
      </p:sp>
      <p:sp>
        <p:nvSpPr>
          <p:cNvPr id="8" name="TextBox 7">
            <a:extLst>
              <a:ext uri="{FF2B5EF4-FFF2-40B4-BE49-F238E27FC236}">
                <a16:creationId xmlns:a16="http://schemas.microsoft.com/office/drawing/2014/main" id="{8F2436C3-3ABB-482C-8FE2-DC9F473C88CE}"/>
              </a:ext>
            </a:extLst>
          </p:cNvPr>
          <p:cNvSpPr txBox="1"/>
          <p:nvPr/>
        </p:nvSpPr>
        <p:spPr>
          <a:xfrm>
            <a:off x="8212398" y="5630696"/>
            <a:ext cx="3653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(On sale on My </a:t>
            </a:r>
            <a:r>
              <a:rPr lang="en-US" err="1"/>
              <a:t>SchoolBucks</a:t>
            </a:r>
            <a:r>
              <a:rPr lang="en-US"/>
              <a:t> Now!)</a:t>
            </a:r>
          </a:p>
        </p:txBody>
      </p:sp>
    </p:spTree>
    <p:extLst>
      <p:ext uri="{BB962C8B-B14F-4D97-AF65-F5344CB8AC3E}">
        <p14:creationId xmlns:p14="http://schemas.microsoft.com/office/powerpoint/2010/main" val="3158382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73EE-37D0-4D2F-A52E-C16F9799FC62}"/>
              </a:ext>
            </a:extLst>
          </p:cNvPr>
          <p:cNvSpPr>
            <a:spLocks noGrp="1"/>
          </p:cNvSpPr>
          <p:nvPr>
            <p:ph type="title"/>
          </p:nvPr>
        </p:nvSpPr>
        <p:spPr/>
        <p:txBody>
          <a:bodyPr/>
          <a:lstStyle/>
          <a:p>
            <a:r>
              <a:rPr lang="en-US"/>
              <a:t>International Travelers' Club</a:t>
            </a:r>
          </a:p>
        </p:txBody>
      </p:sp>
      <p:sp>
        <p:nvSpPr>
          <p:cNvPr id="3" name="Content Placeholder 2">
            <a:extLst>
              <a:ext uri="{FF2B5EF4-FFF2-40B4-BE49-F238E27FC236}">
                <a16:creationId xmlns:a16="http://schemas.microsoft.com/office/drawing/2014/main" id="{5F96DB86-B88B-4E54-AF71-842025A8C8D7}"/>
              </a:ext>
            </a:extLst>
          </p:cNvPr>
          <p:cNvSpPr>
            <a:spLocks noGrp="1"/>
          </p:cNvSpPr>
          <p:nvPr>
            <p:ph idx="1"/>
          </p:nvPr>
        </p:nvSpPr>
        <p:spPr>
          <a:xfrm>
            <a:off x="1451579" y="2015732"/>
            <a:ext cx="9603275" cy="1840581"/>
          </a:xfrm>
        </p:spPr>
        <p:txBody>
          <a:bodyPr/>
          <a:lstStyle/>
          <a:p>
            <a:r>
              <a:rPr lang="en-US"/>
              <a:t>Summer 2021 – Grecian Odyssey (</a:t>
            </a:r>
            <a:r>
              <a:rPr lang="en-US">
                <a:ea typeface="+mn-lt"/>
                <a:cs typeface="+mn-lt"/>
                <a:hlinkClick r:id="rId2"/>
              </a:rPr>
              <a:t>www.eftours.com/2309874wb</a:t>
            </a:r>
            <a:r>
              <a:rPr lang="en-US">
                <a:ea typeface="+mn-lt"/>
                <a:cs typeface="+mn-lt"/>
              </a:rPr>
              <a:t>)</a:t>
            </a:r>
            <a:br>
              <a:rPr lang="en-US">
                <a:ea typeface="+mn-lt"/>
                <a:cs typeface="+mn-lt"/>
              </a:rPr>
            </a:br>
            <a:endParaRPr lang="en-US"/>
          </a:p>
          <a:p>
            <a:r>
              <a:rPr lang="en-US">
                <a:ea typeface="+mn-lt"/>
                <a:cs typeface="+mn-lt"/>
              </a:rPr>
              <a:t>See Ms. Aviles (Dean's Office) for more details and itinerary</a:t>
            </a:r>
          </a:p>
          <a:p>
            <a:endParaRPr lang="en-US"/>
          </a:p>
        </p:txBody>
      </p:sp>
      <p:pic>
        <p:nvPicPr>
          <p:cNvPr id="4" name="Picture 4" descr="A resort near the water&#10;&#10;Description automatically generated">
            <a:extLst>
              <a:ext uri="{FF2B5EF4-FFF2-40B4-BE49-F238E27FC236}">
                <a16:creationId xmlns:a16="http://schemas.microsoft.com/office/drawing/2014/main" id="{5160CB6B-6C33-4510-9053-61D107FA7D88}"/>
              </a:ext>
            </a:extLst>
          </p:cNvPr>
          <p:cNvPicPr>
            <a:picLocks noChangeAspect="1"/>
          </p:cNvPicPr>
          <p:nvPr/>
        </p:nvPicPr>
        <p:blipFill>
          <a:blip r:embed="rId3"/>
          <a:stretch>
            <a:fillRect/>
          </a:stretch>
        </p:blipFill>
        <p:spPr>
          <a:xfrm>
            <a:off x="1447985" y="3917581"/>
            <a:ext cx="2743200" cy="1543050"/>
          </a:xfrm>
          <a:prstGeom prst="rect">
            <a:avLst/>
          </a:prstGeom>
        </p:spPr>
      </p:pic>
      <p:pic>
        <p:nvPicPr>
          <p:cNvPr id="5" name="Picture 5" descr="A castle like building in a city&#10;&#10;Description automatically generated">
            <a:extLst>
              <a:ext uri="{FF2B5EF4-FFF2-40B4-BE49-F238E27FC236}">
                <a16:creationId xmlns:a16="http://schemas.microsoft.com/office/drawing/2014/main" id="{3F233FE6-5EE5-47F1-9ED2-33B2DC26BD9D}"/>
              </a:ext>
            </a:extLst>
          </p:cNvPr>
          <p:cNvPicPr>
            <a:picLocks noChangeAspect="1"/>
          </p:cNvPicPr>
          <p:nvPr/>
        </p:nvPicPr>
        <p:blipFill>
          <a:blip r:embed="rId4"/>
          <a:stretch>
            <a:fillRect/>
          </a:stretch>
        </p:blipFill>
        <p:spPr>
          <a:xfrm>
            <a:off x="8318740" y="3860840"/>
            <a:ext cx="2743200" cy="1810512"/>
          </a:xfrm>
          <a:prstGeom prst="rect">
            <a:avLst/>
          </a:prstGeom>
        </p:spPr>
      </p:pic>
    </p:spTree>
    <p:extLst>
      <p:ext uri="{BB962C8B-B14F-4D97-AF65-F5344CB8AC3E}">
        <p14:creationId xmlns:p14="http://schemas.microsoft.com/office/powerpoint/2010/main" val="317355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Picture 7" descr="A picture containing water&#10;&#10;Description automatically generated">
            <a:extLst>
              <a:ext uri="{FF2B5EF4-FFF2-40B4-BE49-F238E27FC236}">
                <a16:creationId xmlns:a16="http://schemas.microsoft.com/office/drawing/2014/main" id="{45F59CE1-31CA-49A6-8CC0-097AE1F3868F}"/>
              </a:ext>
            </a:extLst>
          </p:cNvPr>
          <p:cNvPicPr>
            <a:picLocks noChangeAspect="1"/>
          </p:cNvPicPr>
          <p:nvPr/>
        </p:nvPicPr>
        <p:blipFill>
          <a:blip r:embed="rId3"/>
          <a:stretch>
            <a:fillRect/>
          </a:stretch>
        </p:blipFill>
        <p:spPr>
          <a:xfrm rot="5400000">
            <a:off x="7146985" y="1093774"/>
            <a:ext cx="6121878" cy="3965960"/>
          </a:xfrm>
          <a:prstGeom prst="rect">
            <a:avLst/>
          </a:prstGeom>
        </p:spPr>
      </p:pic>
      <p:sp>
        <p:nvSpPr>
          <p:cNvPr id="2" name="Title 1">
            <a:extLst>
              <a:ext uri="{FF2B5EF4-FFF2-40B4-BE49-F238E27FC236}">
                <a16:creationId xmlns:a16="http://schemas.microsoft.com/office/drawing/2014/main" id="{205773EE-37D0-4D2F-A52E-C16F9799FC62}"/>
              </a:ext>
            </a:extLst>
          </p:cNvPr>
          <p:cNvSpPr>
            <a:spLocks noGrp="1"/>
          </p:cNvSpPr>
          <p:nvPr>
            <p:ph type="title"/>
          </p:nvPr>
        </p:nvSpPr>
        <p:spPr>
          <a:xfrm>
            <a:off x="2889314" y="1048934"/>
            <a:ext cx="8165540" cy="804820"/>
          </a:xfrm>
        </p:spPr>
        <p:txBody>
          <a:bodyPr>
            <a:normAutofit/>
          </a:bodyPr>
          <a:lstStyle/>
          <a:p>
            <a:r>
              <a:rPr lang="en-US" sz="4400"/>
              <a:t>      Poinciana Pride</a:t>
            </a:r>
          </a:p>
        </p:txBody>
      </p:sp>
      <p:sp>
        <p:nvSpPr>
          <p:cNvPr id="3" name="Content Placeholder 2">
            <a:extLst>
              <a:ext uri="{FF2B5EF4-FFF2-40B4-BE49-F238E27FC236}">
                <a16:creationId xmlns:a16="http://schemas.microsoft.com/office/drawing/2014/main" id="{5F96DB86-B88B-4E54-AF71-842025A8C8D7}"/>
              </a:ext>
            </a:extLst>
          </p:cNvPr>
          <p:cNvSpPr>
            <a:spLocks noGrp="1"/>
          </p:cNvSpPr>
          <p:nvPr>
            <p:ph idx="1"/>
          </p:nvPr>
        </p:nvSpPr>
        <p:spPr>
          <a:xfrm>
            <a:off x="2774298" y="2173882"/>
            <a:ext cx="11558594" cy="4672919"/>
          </a:xfrm>
        </p:spPr>
        <p:txBody>
          <a:bodyPr>
            <a:normAutofit/>
          </a:bodyPr>
          <a:lstStyle/>
          <a:p>
            <a:pPr marL="0" indent="0">
              <a:buNone/>
            </a:pPr>
            <a:r>
              <a:rPr lang="en-US" sz="2800"/>
              <a:t>                    A club for </a:t>
            </a:r>
            <a:r>
              <a:rPr lang="en-US" sz="2800" b="1"/>
              <a:t>LGBTQIA+ students </a:t>
            </a:r>
            <a:r>
              <a:rPr lang="en-US" sz="2800" b="1" u="sng"/>
              <a:t>and</a:t>
            </a:r>
            <a:r>
              <a:rPr lang="en-US" sz="2800" b="1"/>
              <a:t> Allies</a:t>
            </a:r>
            <a:endParaRPr lang="en-US" sz="2800" b="1">
              <a:ea typeface="+mn-lt"/>
              <a:cs typeface="+mn-lt"/>
            </a:endParaRPr>
          </a:p>
          <a:p>
            <a:pPr marL="0" indent="0">
              <a:buNone/>
            </a:pPr>
            <a:r>
              <a:rPr lang="en-US" sz="2800"/>
              <a:t>                          </a:t>
            </a:r>
            <a:r>
              <a:rPr lang="en-US" sz="2800" u="sng"/>
              <a:t>All</a:t>
            </a:r>
            <a:r>
              <a:rPr lang="en-US" sz="2800"/>
              <a:t> are welcome to join!</a:t>
            </a:r>
          </a:p>
          <a:p>
            <a:pPr marL="0" indent="0">
              <a:buNone/>
            </a:pPr>
            <a:r>
              <a:rPr lang="en-US" sz="2800"/>
              <a:t>                          Sponsor: Mr. Ziegler (Chorus teacher)</a:t>
            </a:r>
          </a:p>
          <a:p>
            <a:pPr marL="0" indent="0">
              <a:buNone/>
            </a:pPr>
            <a:r>
              <a:rPr lang="en-US" sz="2800"/>
              <a:t>                    Meetings on </a:t>
            </a:r>
            <a:r>
              <a:rPr lang="en-US" sz="2800" b="1"/>
              <a:t>Wednesday </a:t>
            </a:r>
            <a:r>
              <a:rPr lang="en-US" sz="2800"/>
              <a:t>afternoon</a:t>
            </a:r>
          </a:p>
          <a:p>
            <a:pPr marL="0" indent="0">
              <a:buNone/>
            </a:pPr>
            <a:r>
              <a:rPr lang="en-US" sz="2800"/>
              <a:t>            </a:t>
            </a:r>
            <a:r>
              <a:rPr lang="en-US" sz="2800" u="sng"/>
              <a:t>What you will find:</a:t>
            </a:r>
            <a:r>
              <a:rPr lang="en-US" sz="2800"/>
              <a:t> Support, Information,</a:t>
            </a:r>
            <a:endParaRPr lang="en-US" sz="2800" u="sng"/>
          </a:p>
          <a:p>
            <a:pPr marL="0" indent="0">
              <a:buNone/>
            </a:pPr>
            <a:r>
              <a:rPr lang="en-US" sz="2800"/>
              <a:t>            Resources, and Activities</a:t>
            </a:r>
          </a:p>
        </p:txBody>
      </p:sp>
      <p:pic>
        <p:nvPicPr>
          <p:cNvPr id="9" name="Picture 9" descr="A close up of a sign&#10;&#10;Description automatically generated">
            <a:extLst>
              <a:ext uri="{FF2B5EF4-FFF2-40B4-BE49-F238E27FC236}">
                <a16:creationId xmlns:a16="http://schemas.microsoft.com/office/drawing/2014/main" id="{19D2A42B-A4DF-4C8B-9CE4-95C4F3182837}"/>
              </a:ext>
            </a:extLst>
          </p:cNvPr>
          <p:cNvPicPr>
            <a:picLocks noChangeAspect="1"/>
          </p:cNvPicPr>
          <p:nvPr/>
        </p:nvPicPr>
        <p:blipFill>
          <a:blip r:embed="rId4"/>
          <a:stretch>
            <a:fillRect/>
          </a:stretch>
        </p:blipFill>
        <p:spPr>
          <a:xfrm>
            <a:off x="2567795" y="849701"/>
            <a:ext cx="859766" cy="859766"/>
          </a:xfrm>
          <a:prstGeom prst="rect">
            <a:avLst/>
          </a:prstGeom>
        </p:spPr>
      </p:pic>
      <p:pic>
        <p:nvPicPr>
          <p:cNvPr id="10" name="Picture 10" descr="A close up of text on a white background&#10;&#10;Description automatically generated">
            <a:extLst>
              <a:ext uri="{FF2B5EF4-FFF2-40B4-BE49-F238E27FC236}">
                <a16:creationId xmlns:a16="http://schemas.microsoft.com/office/drawing/2014/main" id="{1DD95515-6C37-4E8E-862B-C169DE1D1C01}"/>
              </a:ext>
            </a:extLst>
          </p:cNvPr>
          <p:cNvPicPr>
            <a:picLocks noChangeAspect="1"/>
          </p:cNvPicPr>
          <p:nvPr/>
        </p:nvPicPr>
        <p:blipFill>
          <a:blip r:embed="rId5"/>
          <a:stretch>
            <a:fillRect/>
          </a:stretch>
        </p:blipFill>
        <p:spPr>
          <a:xfrm>
            <a:off x="727495" y="4505461"/>
            <a:ext cx="2268748" cy="2088398"/>
          </a:xfrm>
          <a:prstGeom prst="rect">
            <a:avLst/>
          </a:prstGeom>
        </p:spPr>
      </p:pic>
      <p:pic>
        <p:nvPicPr>
          <p:cNvPr id="4" name="Picture 4" descr="A picture containing drawing&#10;&#10;Description automatically generated">
            <a:extLst>
              <a:ext uri="{FF2B5EF4-FFF2-40B4-BE49-F238E27FC236}">
                <a16:creationId xmlns:a16="http://schemas.microsoft.com/office/drawing/2014/main" id="{FB914065-020D-4682-8BAA-EFB40BF6B396}"/>
              </a:ext>
            </a:extLst>
          </p:cNvPr>
          <p:cNvPicPr>
            <a:picLocks noChangeAspect="1"/>
          </p:cNvPicPr>
          <p:nvPr/>
        </p:nvPicPr>
        <p:blipFill>
          <a:blip r:embed="rId6"/>
          <a:stretch>
            <a:fillRect/>
          </a:stretch>
        </p:blipFill>
        <p:spPr>
          <a:xfrm>
            <a:off x="9181381" y="1067368"/>
            <a:ext cx="917276" cy="640094"/>
          </a:xfrm>
          <a:prstGeom prst="rect">
            <a:avLst/>
          </a:prstGeom>
        </p:spPr>
      </p:pic>
      <p:sp>
        <p:nvSpPr>
          <p:cNvPr id="5" name="TextBox 4">
            <a:extLst>
              <a:ext uri="{FF2B5EF4-FFF2-40B4-BE49-F238E27FC236}">
                <a16:creationId xmlns:a16="http://schemas.microsoft.com/office/drawing/2014/main" id="{252BAB89-1974-4D13-887D-926A7A8D5C21}"/>
              </a:ext>
            </a:extLst>
          </p:cNvPr>
          <p:cNvSpPr txBox="1"/>
          <p:nvPr/>
        </p:nvSpPr>
        <p:spPr>
          <a:xfrm>
            <a:off x="166778" y="3186023"/>
            <a:ext cx="3505200" cy="1214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Teams join code:</a:t>
            </a:r>
            <a:endParaRPr lang="en-US"/>
          </a:p>
          <a:p>
            <a:r>
              <a:rPr lang="en-US" sz="3600"/>
              <a:t>       </a:t>
            </a:r>
            <a:r>
              <a:rPr lang="en-US" sz="3600">
                <a:highlight>
                  <a:srgbClr val="FFFF00"/>
                </a:highlight>
              </a:rPr>
              <a:t>a419uif​</a:t>
            </a:r>
            <a:endParaRPr lang="en-US">
              <a:highlight>
                <a:srgbClr val="FFFF00"/>
              </a:highlight>
            </a:endParaRPr>
          </a:p>
        </p:txBody>
      </p:sp>
    </p:spTree>
    <p:extLst>
      <p:ext uri="{BB962C8B-B14F-4D97-AF65-F5344CB8AC3E}">
        <p14:creationId xmlns:p14="http://schemas.microsoft.com/office/powerpoint/2010/main" val="3270948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A033-773D-4904-9960-EEFBFD6F6991}"/>
              </a:ext>
            </a:extLst>
          </p:cNvPr>
          <p:cNvSpPr>
            <a:spLocks noGrp="1"/>
          </p:cNvSpPr>
          <p:nvPr>
            <p:ph type="title"/>
          </p:nvPr>
        </p:nvSpPr>
        <p:spPr/>
        <p:txBody>
          <a:bodyPr>
            <a:normAutofit/>
          </a:bodyPr>
          <a:lstStyle/>
          <a:p>
            <a:r>
              <a:rPr lang="en-US" sz="5400" b="1">
                <a:latin typeface="Trebuchet MS"/>
              </a:rPr>
              <a:t>Gamers United</a:t>
            </a:r>
          </a:p>
        </p:txBody>
      </p:sp>
      <p:pic>
        <p:nvPicPr>
          <p:cNvPr id="4" name="Picture 4" descr="A picture containing street&#10;&#10;Description automatically generated">
            <a:extLst>
              <a:ext uri="{FF2B5EF4-FFF2-40B4-BE49-F238E27FC236}">
                <a16:creationId xmlns:a16="http://schemas.microsoft.com/office/drawing/2014/main" id="{8FF2DAD9-58FC-45EB-A96A-8340B5D644E2}"/>
              </a:ext>
            </a:extLst>
          </p:cNvPr>
          <p:cNvPicPr>
            <a:picLocks noGrp="1" noChangeAspect="1"/>
          </p:cNvPicPr>
          <p:nvPr>
            <p:ph idx="1"/>
          </p:nvPr>
        </p:nvPicPr>
        <p:blipFill>
          <a:blip r:embed="rId2"/>
          <a:stretch>
            <a:fillRect/>
          </a:stretch>
        </p:blipFill>
        <p:spPr>
          <a:xfrm>
            <a:off x="9514277" y="91829"/>
            <a:ext cx="2300521" cy="1912502"/>
          </a:xfrm>
        </p:spPr>
      </p:pic>
      <p:pic>
        <p:nvPicPr>
          <p:cNvPr id="5" name="Picture 5" descr="A close up of a logo&#10;&#10;Description automatically generated">
            <a:extLst>
              <a:ext uri="{FF2B5EF4-FFF2-40B4-BE49-F238E27FC236}">
                <a16:creationId xmlns:a16="http://schemas.microsoft.com/office/drawing/2014/main" id="{8C50ACFA-756D-4D10-ABAE-1FEEFF0C2422}"/>
              </a:ext>
            </a:extLst>
          </p:cNvPr>
          <p:cNvPicPr>
            <a:picLocks noChangeAspect="1"/>
          </p:cNvPicPr>
          <p:nvPr/>
        </p:nvPicPr>
        <p:blipFill>
          <a:blip r:embed="rId3"/>
          <a:stretch>
            <a:fillRect/>
          </a:stretch>
        </p:blipFill>
        <p:spPr>
          <a:xfrm>
            <a:off x="195532" y="3008277"/>
            <a:ext cx="2743200" cy="2940540"/>
          </a:xfrm>
          <a:prstGeom prst="rect">
            <a:avLst/>
          </a:prstGeom>
        </p:spPr>
      </p:pic>
      <p:sp>
        <p:nvSpPr>
          <p:cNvPr id="6" name="TextBox 5">
            <a:extLst>
              <a:ext uri="{FF2B5EF4-FFF2-40B4-BE49-F238E27FC236}">
                <a16:creationId xmlns:a16="http://schemas.microsoft.com/office/drawing/2014/main" id="{4B54212B-7DD9-410C-99AE-3BB2DAE7BD3A}"/>
              </a:ext>
            </a:extLst>
          </p:cNvPr>
          <p:cNvSpPr txBox="1"/>
          <p:nvPr/>
        </p:nvSpPr>
        <p:spPr>
          <a:xfrm>
            <a:off x="3042249" y="2208363"/>
            <a:ext cx="860915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0000"/>
                </a:solidFill>
                <a:cs typeface="Arial"/>
              </a:rPr>
              <a:t>Board games, Card Games, Magic the Gathering,</a:t>
            </a:r>
            <a:endParaRPr lang="en-US"/>
          </a:p>
          <a:p>
            <a:pPr algn="ctr"/>
            <a:r>
              <a:rPr lang="en-US" sz="3200">
                <a:solidFill>
                  <a:srgbClr val="000000"/>
                </a:solidFill>
                <a:cs typeface="Arial"/>
              </a:rPr>
              <a:t>Dungeons &amp; Dragons &amp; more.... </a:t>
            </a:r>
            <a:endParaRPr lang="en-US">
              <a:solidFill>
                <a:srgbClr val="000000"/>
              </a:solidFill>
              <a:cs typeface="Arial"/>
            </a:endParaRPr>
          </a:p>
        </p:txBody>
      </p:sp>
      <p:sp>
        <p:nvSpPr>
          <p:cNvPr id="7" name="TextBox 6">
            <a:extLst>
              <a:ext uri="{FF2B5EF4-FFF2-40B4-BE49-F238E27FC236}">
                <a16:creationId xmlns:a16="http://schemas.microsoft.com/office/drawing/2014/main" id="{10EAEDDE-2925-41B9-A652-B32C0545B068}"/>
              </a:ext>
            </a:extLst>
          </p:cNvPr>
          <p:cNvSpPr txBox="1"/>
          <p:nvPr/>
        </p:nvSpPr>
        <p:spPr>
          <a:xfrm>
            <a:off x="3876136" y="3430437"/>
            <a:ext cx="630878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0000"/>
                </a:solidFill>
              </a:rPr>
              <a:t>Where? </a:t>
            </a:r>
            <a:r>
              <a:rPr lang="en-US" sz="2800">
                <a:solidFill>
                  <a:srgbClr val="000000"/>
                </a:solidFill>
              </a:rPr>
              <a:t>Media Center​</a:t>
            </a:r>
          </a:p>
          <a:p>
            <a:r>
              <a:rPr lang="en-US" sz="2800" b="1">
                <a:solidFill>
                  <a:srgbClr val="000000"/>
                </a:solidFill>
              </a:rPr>
              <a:t>When?</a:t>
            </a:r>
            <a:r>
              <a:rPr lang="en-US" sz="2800">
                <a:solidFill>
                  <a:srgbClr val="000000"/>
                </a:solidFill>
              </a:rPr>
              <a:t> Fridays from 2:20 until 6:00 p.m.</a:t>
            </a:r>
          </a:p>
          <a:p>
            <a:r>
              <a:rPr lang="en-US" sz="2800" b="1">
                <a:solidFill>
                  <a:srgbClr val="000000"/>
                </a:solidFill>
              </a:rPr>
              <a:t>How to join?</a:t>
            </a:r>
            <a:r>
              <a:rPr lang="en-US" sz="2800">
                <a:solidFill>
                  <a:srgbClr val="000000"/>
                </a:solidFill>
              </a:rPr>
              <a:t> Join the Gamers United Channel in Microsoft Teams by using the join code: </a:t>
            </a:r>
            <a:r>
              <a:rPr lang="en-US" sz="2800" b="1">
                <a:solidFill>
                  <a:srgbClr val="000000"/>
                </a:solidFill>
                <a:ea typeface="+mn-lt"/>
                <a:cs typeface="+mn-lt"/>
              </a:rPr>
              <a:t>4ppwc2j</a:t>
            </a:r>
            <a:endParaRPr lang="en-US" sz="2800">
              <a:solidFill>
                <a:srgbClr val="000000"/>
              </a:solidFill>
            </a:endParaRPr>
          </a:p>
          <a:p>
            <a:endParaRPr lang="en-US" sz="2800">
              <a:solidFill>
                <a:srgbClr val="000000"/>
              </a:solidFill>
            </a:endParaRPr>
          </a:p>
        </p:txBody>
      </p:sp>
      <p:pic>
        <p:nvPicPr>
          <p:cNvPr id="11" name="Picture 11" descr="A close up of a logo&#10;&#10;Description automatically generated">
            <a:extLst>
              <a:ext uri="{FF2B5EF4-FFF2-40B4-BE49-F238E27FC236}">
                <a16:creationId xmlns:a16="http://schemas.microsoft.com/office/drawing/2014/main" id="{7B70339A-3254-4AE3-BFB8-7DEF2D0085ED}"/>
              </a:ext>
            </a:extLst>
          </p:cNvPr>
          <p:cNvPicPr>
            <a:picLocks noChangeAspect="1"/>
          </p:cNvPicPr>
          <p:nvPr/>
        </p:nvPicPr>
        <p:blipFill rotWithShape="1">
          <a:blip r:embed="rId4"/>
          <a:srcRect t="25789" r="762" b="26210"/>
          <a:stretch/>
        </p:blipFill>
        <p:spPr>
          <a:xfrm>
            <a:off x="10173419" y="5551098"/>
            <a:ext cx="1759001" cy="813551"/>
          </a:xfrm>
          <a:prstGeom prst="rect">
            <a:avLst/>
          </a:prstGeom>
          <a:ln>
            <a:solidFill>
              <a:schemeClr val="tx1"/>
            </a:solidFill>
          </a:ln>
        </p:spPr>
      </p:pic>
    </p:spTree>
    <p:extLst>
      <p:ext uri="{BB962C8B-B14F-4D97-AF65-F5344CB8AC3E}">
        <p14:creationId xmlns:p14="http://schemas.microsoft.com/office/powerpoint/2010/main" val="4213483525"/>
      </p:ext>
    </p:extLst>
  </p:cSld>
  <p:clrMapOvr>
    <a:masterClrMapping/>
  </p:clrMapOvr>
  <mc:AlternateContent xmlns:mc="http://schemas.openxmlformats.org/markup-compatibility/2006" xmlns:p14="http://schemas.microsoft.com/office/powerpoint/2010/main">
    <mc:Choice Requires="p14">
      <p:transition spd="slow" p14:dur="6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8C6EF-0F4C-48E9-B513-2D5037AF2D07}"/>
              </a:ext>
            </a:extLst>
          </p:cNvPr>
          <p:cNvSpPr>
            <a:spLocks noGrp="1"/>
          </p:cNvSpPr>
          <p:nvPr>
            <p:ph type="title"/>
          </p:nvPr>
        </p:nvSpPr>
        <p:spPr>
          <a:xfrm>
            <a:off x="1451579" y="387576"/>
            <a:ext cx="9603275" cy="819197"/>
          </a:xfrm>
        </p:spPr>
        <p:txBody>
          <a:bodyPr>
            <a:normAutofit/>
          </a:bodyPr>
          <a:lstStyle/>
          <a:p>
            <a:r>
              <a:rPr lang="en-US" sz="3600"/>
              <a:t>Eagles of Excellence (E.O.E)</a:t>
            </a:r>
          </a:p>
        </p:txBody>
      </p:sp>
      <p:graphicFrame>
        <p:nvGraphicFramePr>
          <p:cNvPr id="4" name="Table 4">
            <a:extLst>
              <a:ext uri="{FF2B5EF4-FFF2-40B4-BE49-F238E27FC236}">
                <a16:creationId xmlns:a16="http://schemas.microsoft.com/office/drawing/2014/main" id="{E195E214-C1BC-4BA2-A9FA-9E05DD78C2DB}"/>
              </a:ext>
            </a:extLst>
          </p:cNvPr>
          <p:cNvGraphicFramePr>
            <a:graphicFrameLocks noGrp="1"/>
          </p:cNvGraphicFramePr>
          <p:nvPr>
            <p:ph idx="1"/>
            <p:extLst>
              <p:ext uri="{D42A27DB-BD31-4B8C-83A1-F6EECF244321}">
                <p14:modId xmlns:p14="http://schemas.microsoft.com/office/powerpoint/2010/main" val="2245915042"/>
              </p:ext>
            </p:extLst>
          </p:nvPr>
        </p:nvGraphicFramePr>
        <p:xfrm>
          <a:off x="158150" y="1538377"/>
          <a:ext cx="11840632" cy="4903288"/>
        </p:xfrm>
        <a:graphic>
          <a:graphicData uri="http://schemas.openxmlformats.org/drawingml/2006/table">
            <a:tbl>
              <a:tblPr firstRow="1" bandRow="1">
                <a:tableStyleId>{5C22544A-7EE6-4342-B048-85BDC9FD1C3A}</a:tableStyleId>
              </a:tblPr>
              <a:tblGrid>
                <a:gridCol w="5920316">
                  <a:extLst>
                    <a:ext uri="{9D8B030D-6E8A-4147-A177-3AD203B41FA5}">
                      <a16:colId xmlns:a16="http://schemas.microsoft.com/office/drawing/2014/main" val="2095621826"/>
                    </a:ext>
                  </a:extLst>
                </a:gridCol>
                <a:gridCol w="5920316">
                  <a:extLst>
                    <a:ext uri="{9D8B030D-6E8A-4147-A177-3AD203B41FA5}">
                      <a16:colId xmlns:a16="http://schemas.microsoft.com/office/drawing/2014/main" val="1097586960"/>
                    </a:ext>
                  </a:extLst>
                </a:gridCol>
              </a:tblGrid>
              <a:tr h="607073">
                <a:tc>
                  <a:txBody>
                    <a:bodyPr/>
                    <a:lstStyle/>
                    <a:p>
                      <a:r>
                        <a:rPr lang="en-US"/>
                        <a:t>What/Why/Who</a:t>
                      </a:r>
                    </a:p>
                  </a:txBody>
                  <a:tcPr/>
                </a:tc>
                <a:tc>
                  <a:txBody>
                    <a:bodyPr/>
                    <a:lstStyle/>
                    <a:p>
                      <a:r>
                        <a:rPr lang="en-US"/>
                        <a:t>When/Where</a:t>
                      </a:r>
                    </a:p>
                  </a:txBody>
                  <a:tcPr/>
                </a:tc>
                <a:extLst>
                  <a:ext uri="{0D108BD9-81ED-4DB2-BD59-A6C34878D82A}">
                    <a16:rowId xmlns:a16="http://schemas.microsoft.com/office/drawing/2014/main" val="919020664"/>
                  </a:ext>
                </a:extLst>
              </a:tr>
              <a:tr h="4296215">
                <a:tc>
                  <a:txBody>
                    <a:bodyPr/>
                    <a:lstStyle/>
                    <a:p>
                      <a:pPr lvl="0">
                        <a:buNone/>
                      </a:pPr>
                      <a:r>
                        <a:rPr lang="en-US" sz="2400" b="0" i="0" u="none" strike="noStrike" noProof="0">
                          <a:latin typeface="Gill Sans MT"/>
                        </a:rPr>
                        <a:t>The E.O.E Club strives to assist students with post-secondary goals; including PSAT/SAT/ACT Prep, College &amp; University info, &amp; High School planning. </a:t>
                      </a:r>
                    </a:p>
                    <a:p>
                      <a:pPr lvl="0">
                        <a:buNone/>
                      </a:pPr>
                      <a:endParaRPr lang="en-US" sz="2400" b="0" i="0" u="none" strike="noStrike" noProof="0">
                        <a:latin typeface="Gill Sans MT"/>
                      </a:endParaRPr>
                    </a:p>
                    <a:p>
                      <a:pPr lvl="0">
                        <a:buNone/>
                      </a:pPr>
                      <a:r>
                        <a:rPr lang="en-US" sz="2400" b="0" i="0" u="none" strike="noStrike" noProof="0">
                          <a:latin typeface="Gill Sans MT"/>
                        </a:rPr>
                        <a:t>We incorporate community service projects &amp; opportunities. </a:t>
                      </a:r>
                      <a:endParaRPr lang="en-US" sz="2400"/>
                    </a:p>
                    <a:p>
                      <a:pPr lvl="0">
                        <a:buNone/>
                      </a:pPr>
                      <a:endParaRPr lang="en-US" sz="2400" b="0" i="0" u="none" strike="noStrike" noProof="0">
                        <a:latin typeface="Gill Sans MT"/>
                      </a:endParaRPr>
                    </a:p>
                    <a:p>
                      <a:pPr lvl="0">
                        <a:buNone/>
                      </a:pPr>
                      <a:r>
                        <a:rPr lang="en-US" sz="2400" b="0" i="0" u="none" strike="noStrike" noProof="0">
                          <a:latin typeface="Gill Sans MT"/>
                        </a:rPr>
                        <a:t>The E.O.E club is a fun loving, family atmosphere where students of all ages and grade levels are welcome.</a:t>
                      </a:r>
                      <a:r>
                        <a:rPr lang="en-US" sz="2000" b="0" i="0" u="none" strike="noStrike" noProof="0">
                          <a:latin typeface="Gill Sans MT"/>
                        </a:rPr>
                        <a:t> </a:t>
                      </a:r>
                      <a:endParaRPr lang="en-US" sz="2000"/>
                    </a:p>
                  </a:txBody>
                  <a:tcPr/>
                </a:tc>
                <a:tc>
                  <a:txBody>
                    <a:bodyPr/>
                    <a:lstStyle/>
                    <a:p>
                      <a:pPr lvl="0">
                        <a:buNone/>
                      </a:pPr>
                      <a:r>
                        <a:rPr lang="en-US" sz="2400" b="0" i="0" u="none" strike="noStrike" noProof="0">
                          <a:latin typeface="Gill Sans MT"/>
                        </a:rPr>
                        <a:t>We meet every other Tuesday in Mrs. </a:t>
                      </a:r>
                      <a:r>
                        <a:rPr lang="en-US" sz="2400" b="0" i="0" u="none" strike="noStrike" noProof="0" err="1">
                          <a:latin typeface="Gill Sans MT"/>
                        </a:rPr>
                        <a:t>Haderle's</a:t>
                      </a:r>
                      <a:r>
                        <a:rPr lang="en-US" sz="2400" b="0" i="0" u="none" strike="noStrike" noProof="0">
                          <a:latin typeface="Gill Sans MT"/>
                        </a:rPr>
                        <a:t> classroom, 12-207</a:t>
                      </a:r>
                    </a:p>
                    <a:p>
                      <a:pPr lvl="0">
                        <a:buNone/>
                      </a:pPr>
                      <a:endParaRPr lang="en-US" sz="2400" b="0" i="0" u="none" strike="noStrike" noProof="0">
                        <a:latin typeface="Gill Sans MT"/>
                      </a:endParaRPr>
                    </a:p>
                    <a:p>
                      <a:pPr lvl="0">
                        <a:buNone/>
                      </a:pPr>
                      <a:r>
                        <a:rPr lang="en-US" sz="2400" b="0" i="0" u="none" strike="noStrike" noProof="0">
                          <a:latin typeface="Gill Sans MT"/>
                        </a:rPr>
                        <a:t>After school, 2:30pm</a:t>
                      </a:r>
                    </a:p>
                    <a:p>
                      <a:pPr lvl="0">
                        <a:buNone/>
                      </a:pPr>
                      <a:endParaRPr lang="en-US" sz="2400" b="0" i="0" u="none" strike="noStrike" noProof="0">
                        <a:latin typeface="Gill Sans MT"/>
                      </a:endParaRPr>
                    </a:p>
                    <a:p>
                      <a:pPr lvl="0">
                        <a:buNone/>
                      </a:pPr>
                      <a:r>
                        <a:rPr lang="en-US" sz="2400" b="0" i="0" u="none" strike="noStrike" noProof="0">
                          <a:latin typeface="Gill Sans MT"/>
                        </a:rPr>
                        <a:t>First meeting of the year will be Tuesday, October 6th</a:t>
                      </a:r>
                    </a:p>
                    <a:p>
                      <a:pPr lvl="0">
                        <a:buNone/>
                      </a:pPr>
                      <a:endParaRPr lang="en-US" sz="2400" b="0" i="0" u="none" strike="noStrike" noProof="0">
                        <a:latin typeface="Gill Sans MT"/>
                      </a:endParaRPr>
                    </a:p>
                    <a:p>
                      <a:pPr lvl="0">
                        <a:buNone/>
                      </a:pPr>
                      <a:r>
                        <a:rPr lang="en-US" sz="2400" b="1" i="0" u="none" strike="noStrike" noProof="0">
                          <a:latin typeface="Gill Sans MT"/>
                        </a:rPr>
                        <a:t>**No transportation provided this year</a:t>
                      </a:r>
                    </a:p>
                  </a:txBody>
                  <a:tcPr/>
                </a:tc>
                <a:extLst>
                  <a:ext uri="{0D108BD9-81ED-4DB2-BD59-A6C34878D82A}">
                    <a16:rowId xmlns:a16="http://schemas.microsoft.com/office/drawing/2014/main" val="1585169884"/>
                  </a:ext>
                </a:extLst>
              </a:tr>
            </a:tbl>
          </a:graphicData>
        </a:graphic>
      </p:graphicFrame>
    </p:spTree>
    <p:extLst>
      <p:ext uri="{BB962C8B-B14F-4D97-AF65-F5344CB8AC3E}">
        <p14:creationId xmlns:p14="http://schemas.microsoft.com/office/powerpoint/2010/main" val="82414667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Application>Microsoft Office PowerPoint</Application>
  <PresentationFormat>Widescreen</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Gallery</vt:lpstr>
      <vt:lpstr>"RuSH PHS 2020"</vt:lpstr>
      <vt:lpstr>Disclaimer</vt:lpstr>
      <vt:lpstr>Technology student association (tsa)</vt:lpstr>
      <vt:lpstr>International Thespian Society </vt:lpstr>
      <vt:lpstr>The Point Newspaper  The Aerie yearbook</vt:lpstr>
      <vt:lpstr>International Travelers' Club</vt:lpstr>
      <vt:lpstr>      Poinciana Pride</vt:lpstr>
      <vt:lpstr>Gamers United</vt:lpstr>
      <vt:lpstr>Eagles of Excellence (E.O.E)</vt:lpstr>
      <vt:lpstr>Student Government Association</vt:lpstr>
      <vt:lpstr>Teen Summit Point to Higher Standards</vt:lpstr>
      <vt:lpstr>Fccla (hospitality &amp; tourism)  https://fcclainc.org/engage/career-pathways/hospitality-and-tourism </vt:lpstr>
      <vt:lpstr>Debate and speech team!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CLUBS/ORGANIZATION RUSH</dc:title>
  <dc:creator>Erica Walters</dc:creator>
  <cp:revision>2</cp:revision>
  <dcterms:created xsi:type="dcterms:W3CDTF">2020-09-15T17:27:08Z</dcterms:created>
  <dcterms:modified xsi:type="dcterms:W3CDTF">2020-09-28T19:41:45Z</dcterms:modified>
</cp:coreProperties>
</file>